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58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6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27.png" ContentType="image/png"/>
  <Override PartName="/ppt/media/image64.png" ContentType="image/png"/>
  <Override PartName="/ppt/media/image17.jpeg" ContentType="image/jpeg"/>
  <Override PartName="/ppt/media/image26.png" ContentType="image/png"/>
  <Override PartName="/ppt/media/image63.png" ContentType="image/png"/>
  <Override PartName="/ppt/media/image16.jpeg" ContentType="image/jpe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57.png" ContentType="image/png"/>
  <Override PartName="/ppt/media/image20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8.png" ContentType="image/png"/>
  <Override PartName="/ppt/media/image45.jpeg" ContentType="image/jpeg"/>
  <Override PartName="/ppt/media/image55.png" ContentType="image/png"/>
  <Override PartName="/ppt/media/image46.png" ContentType="image/png"/>
  <Override PartName="/ppt/media/image5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請按這裡移動投影片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TW" sz="2000" spc="-1" strike="noStrike">
                <a:latin typeface="Arial"/>
              </a:rPr>
              <a:t>請按這裡編輯備註格式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&lt;頁首&gt;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&lt;日期/時間&gt;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&lt;頁尾&gt;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BEFA1D7-DC3F-4FD6-B377-A08918493FB9}" type="slidenum">
              <a:rPr b="0" lang="en-US" sz="1400" spc="-1" strike="noStrike">
                <a:latin typeface="Times New Roman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75F806F-CB2E-4E5F-93B2-E6CB62AC596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F5BF65A-AC5F-4DC3-9A54-FD1B2EA8EC6B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1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88A260A-1C12-41A0-BC8B-57CDD835A07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4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DFC8BF2-B9A3-48A1-A3DE-B2A4490AED9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640" cy="3087360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7" name="TextShape 3"/>
          <p:cNvSpPr txBox="1"/>
          <p:nvPr/>
        </p:nvSpPr>
        <p:spPr>
          <a:xfrm>
            <a:off x="3884760" y="8685360"/>
            <a:ext cx="2971440" cy="458640"/>
          </a:xfrm>
          <a:prstGeom prst="rect">
            <a:avLst/>
          </a:prstGeom>
          <a:noFill/>
          <a:ln>
            <a:noFill/>
          </a:ln>
        </p:spPr>
        <p:txBody>
          <a:bodyPr lIns="86040" rIns="86040" tIns="86040" bIns="86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A1ABFDE5-9FD3-4D0F-9F99-1C3C1457A96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DA04E0CF-B5B1-40D8-9803-47DAADDB2F1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57C63DF2-D881-4B25-9440-C50B514BFB7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sldImg"/>
          </p:nvPr>
        </p:nvSpPr>
        <p:spPr>
          <a:xfrm>
            <a:off x="464400" y="1141920"/>
            <a:ext cx="5930280" cy="3087360"/>
          </a:xfrm>
          <a:prstGeom prst="rect">
            <a:avLst/>
          </a:prstGeom>
        </p:spPr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 lIns="93240" rIns="93240" tIns="46800" bIns="4680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93240" rIns="9324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5DDA414-1FD4-477C-ADB4-5D1BBF76E7B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&lt;編號&gt;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zh-TW" sz="5200" spc="-1" strike="noStrike">
                <a:solidFill>
                  <a:srgbClr val="000000"/>
                </a:solidFill>
                <a:latin typeface="Arial"/>
              </a:rPr>
              <a:t>請按</a:t>
            </a:r>
            <a:r>
              <a:rPr b="0" lang="zh-TW" sz="5200" spc="-1" strike="noStrike">
                <a:solidFill>
                  <a:srgbClr val="000000"/>
                </a:solidFill>
                <a:latin typeface="Arial"/>
              </a:rPr>
              <a:t>這裡</a:t>
            </a:r>
            <a:r>
              <a:rPr b="0" lang="zh-TW" sz="5200" spc="-1" strike="noStrike">
                <a:solidFill>
                  <a:srgbClr val="000000"/>
                </a:solidFill>
                <a:latin typeface="Arial"/>
              </a:rPr>
              <a:t>編輯</a:t>
            </a:r>
            <a:r>
              <a:rPr b="0" lang="zh-TW" sz="5200" spc="-1" strike="noStrike">
                <a:solidFill>
                  <a:srgbClr val="000000"/>
                </a:solidFill>
                <a:latin typeface="Arial"/>
              </a:rPr>
              <a:t>題名</a:t>
            </a:r>
            <a:r>
              <a:rPr b="0" lang="zh-TW" sz="5200" spc="-1" strike="noStrike">
                <a:solidFill>
                  <a:srgbClr val="000000"/>
                </a:solidFill>
                <a:latin typeface="Arial"/>
              </a:rPr>
              <a:t>文字</a:t>
            </a:r>
            <a:r>
              <a:rPr b="0" lang="zh-TW" sz="5200" spc="-1" strike="noStrike">
                <a:solidFill>
                  <a:srgbClr val="000000"/>
                </a:solidFill>
                <a:latin typeface="Arial"/>
              </a:rPr>
              <a:t>格式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35BAB2B-3B00-49AB-B069-5B4609395EB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0098378-1947-47CD-A3F0-0FF3115BEA1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68400" rIns="68400" tIns="34200" bIns="3420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E645E67-8EDD-4456-AFB8-BE95E1E9631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12000" spc="-1" strike="noStrike">
                <a:solidFill>
                  <a:srgbClr val="000000"/>
                </a:solidFill>
                <a:latin typeface="Arial"/>
                <a:ea typeface="Arial"/>
              </a:rPr>
              <a:t>xx%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0303C18-8C66-418D-AC5B-498F4F95768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ctr"/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</p:spPr>
        <p:txBody>
          <a:bodyPr lIns="68400" rIns="68400" tIns="34200" bIns="3420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</p:spPr>
        <p:txBody>
          <a:bodyPr lIns="68400" rIns="68400" tIns="34200" bIns="3420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71B6F7D-5416-49DF-8B77-5B379D4B1632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25240" y="281160"/>
            <a:ext cx="8093160" cy="76320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r>
              <a:rPr b="0" lang="zh-TW" sz="36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36760" y="1655640"/>
            <a:ext cx="4039920" cy="479520"/>
          </a:xfrm>
          <a:prstGeom prst="rect">
            <a:avLst/>
          </a:prstGeom>
        </p:spPr>
        <p:txBody>
          <a:bodyPr anchor="b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36760" y="2127960"/>
            <a:ext cx="4039920" cy="22759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0" y="1655640"/>
            <a:ext cx="4041720" cy="479520"/>
          </a:xfrm>
          <a:prstGeom prst="rect">
            <a:avLst/>
          </a:prstGeom>
        </p:spPr>
        <p:txBody>
          <a:bodyPr anchor="b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572000" y="2127960"/>
            <a:ext cx="4041720" cy="22759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7" name="PlaceHolder 8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E7CC5DC-D24A-4123-B0C6-2019BA3622C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bit.ly/2HcGi3g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t.ly/3GPa" TargetMode="Externa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5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5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t.ly/L8OvG" TargetMode="External"/><Relationship Id="rId2" Type="http://schemas.openxmlformats.org/officeDocument/2006/relationships/hyperlink" Target="https://t.ly/L8OvG" TargetMode="External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5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bit.ly/2EBzkEd" TargetMode="External"/><Relationship Id="rId2" Type="http://schemas.openxmlformats.org/officeDocument/2006/relationships/hyperlink" Target="https://bit.ly/2EBzkEd" TargetMode="External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t.ly/WZJEj" TargetMode="External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opendata.epa.gov.tw/" TargetMode="External"/><Relationship Id="rId2" Type="http://schemas.openxmlformats.org/officeDocument/2006/relationships/hyperlink" Target="http://opendata2.epa.gov.tw/AQI.json" TargetMode="External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t.ly/Ms6a" TargetMode="External"/><Relationship Id="rId2" Type="http://schemas.openxmlformats.org/officeDocument/2006/relationships/hyperlink" Target="https://t.ly/Ms6a" TargetMode="External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t.ly/s6tI" TargetMode="Externa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thingspeak.com/" TargetMode="External"/><Relationship Id="rId2" Type="http://schemas.openxmlformats.org/officeDocument/2006/relationships/hyperlink" Target="https://t.ly/yAAlD" TargetMode="Externa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t.ly/xYGA5" TargetMode="External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6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6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://av119.ddns.net:8088/" TargetMode="External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t.ly/4bS8" TargetMode="External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t.ly/Rbed" TargetMode="External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bit.ly/3jdkVgE" TargetMode="External"/><Relationship Id="rId2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zh.wikipedia.org/wiki/&#21457;&#24067;/&#35746;&#38405;" TargetMode="External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io.adafruit.com/" TargetMode="External"/><Relationship Id="rId2" Type="http://schemas.openxmlformats.org/officeDocument/2006/relationships/hyperlink" Target="https://io.adafruit.com/" TargetMode="External"/><Relationship Id="rId3" Type="http://schemas.openxmlformats.org/officeDocument/2006/relationships/hyperlink" Target="https://io.adafruit.com/" TargetMode="External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s://t.ly/Pq7u" TargetMode="External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arduino.cc/en/Main/Software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ESP32 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6A76B59-6E9D-4FFD-B86E-3187B98F8157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開發板管理員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126360" y="1311840"/>
            <a:ext cx="300816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開啟</a:t>
            </a:r>
            <a:r>
              <a:rPr b="0" lang="en-US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Arduino IDE</a:t>
            </a: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後，選擇檔案</a:t>
            </a:r>
            <a:r>
              <a:rPr b="0" lang="en-US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偏好設定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出現偏好設定視窗，在額外的開發版管理員網址輸入以下文字後，按</a:t>
            </a:r>
            <a:r>
              <a:rPr b="0" lang="en-US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OK</a:t>
            </a:r>
            <a:r>
              <a:rPr b="0" lang="zh-TW" sz="14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https://dl.espressif.com/dl/package_esp32_index.json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Google Shape;157;p26" descr=""/>
          <p:cNvPicPr/>
          <p:nvPr/>
        </p:nvPicPr>
        <p:blipFill>
          <a:blip r:embed="rId1"/>
          <a:stretch/>
        </p:blipFill>
        <p:spPr>
          <a:xfrm>
            <a:off x="3196800" y="901080"/>
            <a:ext cx="5714640" cy="3543120"/>
          </a:xfrm>
          <a:prstGeom prst="rect">
            <a:avLst/>
          </a:prstGeom>
          <a:ln>
            <a:noFill/>
          </a:ln>
        </p:spPr>
      </p:pic>
      <p:sp>
        <p:nvSpPr>
          <p:cNvPr id="285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484F249-3130-42DA-A738-1ED1F83DEA8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接下來到工具，選擇開發版，並在右側開啟開發版管理員</a:t>
            </a:r>
            <a:br/>
            <a:r>
              <a:rPr b="0" lang="zh-TW" sz="18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輸入關鍵字：</a:t>
            </a:r>
            <a:r>
              <a:rPr b="0" lang="en-US" sz="1800" spc="-1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Google Shape;165;p27" descr=""/>
          <p:cNvPicPr/>
          <p:nvPr/>
        </p:nvPicPr>
        <p:blipFill>
          <a:blip r:embed="rId1"/>
          <a:stretch/>
        </p:blipFill>
        <p:spPr>
          <a:xfrm>
            <a:off x="104400" y="1432800"/>
            <a:ext cx="4899960" cy="3135960"/>
          </a:xfrm>
          <a:prstGeom prst="rect">
            <a:avLst/>
          </a:prstGeom>
          <a:ln>
            <a:noFill/>
          </a:ln>
        </p:spPr>
      </p:pic>
      <p:sp>
        <p:nvSpPr>
          <p:cNvPr id="289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E20CEFC-0A16-44DE-9062-43DF6C61776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290" name="Google Shape;167;p27" descr=""/>
          <p:cNvPicPr/>
          <p:nvPr/>
        </p:nvPicPr>
        <p:blipFill>
          <a:blip r:embed="rId2"/>
          <a:stretch/>
        </p:blipFill>
        <p:spPr>
          <a:xfrm>
            <a:off x="5092560" y="1822680"/>
            <a:ext cx="3521520" cy="20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下載安裝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模組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輸入關鍵字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點選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1.0.4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版本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安裝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136A120-3211-4E05-A90E-241B462C5B3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294" name="Google Shape;175;p28" descr=""/>
          <p:cNvPicPr/>
          <p:nvPr/>
        </p:nvPicPr>
        <p:blipFill>
          <a:blip r:embed="rId1"/>
          <a:stretch/>
        </p:blipFill>
        <p:spPr>
          <a:xfrm>
            <a:off x="3087720" y="1284120"/>
            <a:ext cx="5714640" cy="346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安裝驅動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265680" y="1369080"/>
            <a:ext cx="469440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343080" indent="-342720">
              <a:lnSpc>
                <a:spcPct val="11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解壓縮後後，將</a:t>
            </a:r>
            <a:r>
              <a:rPr b="0" lang="en-US" sz="17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插入</a:t>
            </a:r>
            <a:r>
              <a:rPr b="0" lang="en-US" sz="17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此時會出現安裝畫面，但由於沒有驅動程式，因此自行指定驅動程式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latin typeface="Arial"/>
                <a:ea typeface="Arial"/>
              </a:rPr>
              <a:t>驅動程式下載：</a:t>
            </a:r>
            <a:r>
              <a:rPr b="0" lang="en-US" sz="16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https://bit.ly/2HcGi3g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安裝驅動完畢後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在我的電腦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右鍵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管理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/</a:t>
            </a: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，開啟電腦管理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點選左側裝置管理員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點選右側連接埠，檢查是否有一個 </a:t>
            </a:r>
            <a:r>
              <a:rPr b="0" lang="en-US" sz="17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ch340 (COMX)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99"/>
              </a:spcBef>
              <a:buClr>
                <a:srgbClr val="ff0000"/>
              </a:buClr>
              <a:buFont typeface="Calibri"/>
              <a:buAutoNum type="arabicPeriod"/>
            </a:pPr>
            <a:r>
              <a:rPr b="1" lang="zh-TW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請注意最後的</a:t>
            </a:r>
            <a:r>
              <a:rPr b="1" lang="en-US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ComX</a:t>
            </a:r>
            <a:r>
              <a:rPr b="1" lang="zh-TW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代表獲得的</a:t>
            </a:r>
            <a:r>
              <a:rPr b="1" lang="en-US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COM</a:t>
            </a:r>
            <a:r>
              <a:rPr b="1" lang="zh-TW" sz="17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位置，每次可能都會不同，請紀錄在記事本，以後會用到。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343080" indent="-24084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Google Shape;183;p29" descr=""/>
          <p:cNvPicPr/>
          <p:nvPr/>
        </p:nvPicPr>
        <p:blipFill>
          <a:blip r:embed="rId2"/>
          <a:stretch/>
        </p:blipFill>
        <p:spPr>
          <a:xfrm>
            <a:off x="5063760" y="1896120"/>
            <a:ext cx="3870360" cy="287064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sp>
        <p:nvSpPr>
          <p:cNvPr id="298" name="CustomShape 3"/>
          <p:cNvSpPr/>
          <p:nvPr/>
        </p:nvSpPr>
        <p:spPr>
          <a:xfrm>
            <a:off x="5252040" y="3105000"/>
            <a:ext cx="788400" cy="3942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4"/>
          <p:cNvSpPr/>
          <p:nvPr/>
        </p:nvSpPr>
        <p:spPr>
          <a:xfrm>
            <a:off x="6623640" y="3954600"/>
            <a:ext cx="2146320" cy="3942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Google Shape;186;p29" descr="GEL Curve Arrow MS-green"/>
          <p:cNvPicPr/>
          <p:nvPr/>
        </p:nvPicPr>
        <p:blipFill>
          <a:blip r:embed="rId3"/>
          <a:stretch/>
        </p:blipFill>
        <p:spPr>
          <a:xfrm flipH="1" rot="15724800">
            <a:off x="5710680" y="3590280"/>
            <a:ext cx="790200" cy="1274400"/>
          </a:xfrm>
          <a:prstGeom prst="rect">
            <a:avLst/>
          </a:prstGeom>
          <a:ln>
            <a:noFill/>
          </a:ln>
        </p:spPr>
      </p:pic>
      <p:sp>
        <p:nvSpPr>
          <p:cNvPr id="301" name="TextShape 5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D2491A-B4BF-4B7E-823D-69A98D27769A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02" name="Google Shape;188;p29" descr=""/>
          <p:cNvPicPr/>
          <p:nvPr/>
        </p:nvPicPr>
        <p:blipFill>
          <a:blip r:embed="rId4"/>
          <a:srcRect l="7812" t="0" r="33583" b="0"/>
          <a:stretch/>
        </p:blipFill>
        <p:spPr>
          <a:xfrm>
            <a:off x="6720840" y="4068000"/>
            <a:ext cx="1972440" cy="16668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189;p29" descr=""/>
          <p:cNvPicPr/>
          <p:nvPr/>
        </p:nvPicPr>
        <p:blipFill>
          <a:blip r:embed="rId5"/>
          <a:srcRect l="7812" t="0" r="33583" b="0"/>
          <a:stretch/>
        </p:blipFill>
        <p:spPr>
          <a:xfrm>
            <a:off x="4572000" y="4812840"/>
            <a:ext cx="3233520" cy="273600"/>
          </a:xfrm>
          <a:prstGeom prst="rect">
            <a:avLst/>
          </a:prstGeom>
          <a:ln>
            <a:noFill/>
          </a:ln>
        </p:spPr>
      </p:pic>
      <p:sp>
        <p:nvSpPr>
          <p:cNvPr id="304" name="CustomShape 6"/>
          <p:cNvSpPr/>
          <p:nvPr/>
        </p:nvSpPr>
        <p:spPr>
          <a:xfrm>
            <a:off x="6792120" y="4707000"/>
            <a:ext cx="788400" cy="3942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設定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Arduino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開發界面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628560" y="994320"/>
            <a:ext cx="7886520" cy="36381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74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開啟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arduino-1.8.X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下的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主程式：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arduino.exe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點選功能表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工具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開發版</a:t>
            </a:r>
            <a:br/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並往下拉，直到選擇</a:t>
            </a:r>
            <a:br/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NodeMCU-32s </a:t>
            </a:r>
            <a:br/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更改序列埠為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COMX</a:t>
            </a:r>
            <a:br/>
            <a:r>
              <a:rPr b="0" lang="en-US" sz="2400" spc="-1" strike="noStrike">
                <a:solidFill>
                  <a:srgbClr val="595959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E06FD4F-7EA9-44EC-81D4-526701F097C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08" name="Google Shape;199;p30" descr=""/>
          <p:cNvPicPr/>
          <p:nvPr/>
        </p:nvPicPr>
        <p:blipFill>
          <a:blip r:embed="rId1"/>
          <a:stretch/>
        </p:blipFill>
        <p:spPr>
          <a:xfrm>
            <a:off x="3929400" y="1779120"/>
            <a:ext cx="4714920" cy="306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二、基礎感測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A13F2D0-6830-4E59-96B4-22902C9FB97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環境測試：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HelloWorld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void setup() 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Serial.begin(115200);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void loop() 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Serial.println("Hello Youname");//</a:t>
            </a:r>
            <a:r>
              <a:rPr b="0" lang="zh-TW" sz="1500" spc="-1" strike="noStrike">
                <a:solidFill>
                  <a:srgbClr val="000000"/>
                </a:solidFill>
                <a:latin typeface="Arial"/>
                <a:ea typeface="Arial"/>
              </a:rPr>
              <a:t>改成你的名字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delay(1000);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8EACBAA-B063-4FF1-9EAF-F0233AA6C24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15" name="Google Shape;214;p32" descr=""/>
          <p:cNvPicPr/>
          <p:nvPr/>
        </p:nvPicPr>
        <p:blipFill>
          <a:blip r:embed="rId1"/>
          <a:srcRect l="0" t="0" r="36725" b="0"/>
          <a:stretch/>
        </p:blipFill>
        <p:spPr>
          <a:xfrm>
            <a:off x="5064480" y="444960"/>
            <a:ext cx="3539520" cy="41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基礎感測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：內建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311760" y="1152360"/>
            <a:ext cx="20973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內建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LED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腳位為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GPIO 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CADD90-B5E6-4BB1-91E5-E16A1DDDC85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9" name="TextShape 4"/>
          <p:cNvSpPr txBox="1"/>
          <p:nvPr/>
        </p:nvSpPr>
        <p:spPr>
          <a:xfrm>
            <a:off x="2520000" y="1152360"/>
            <a:ext cx="57110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void setup()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Serial.begin(115200);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pinMode(2,OUTPUT);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void loop()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digitalWrite(2,HIGH);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delay(1000);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digitalWrite(2,LOW);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delay(1000);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Google Shape;223;p33" descr=""/>
          <p:cNvPicPr/>
          <p:nvPr/>
        </p:nvPicPr>
        <p:blipFill>
          <a:blip r:embed="rId1"/>
          <a:stretch/>
        </p:blipFill>
        <p:spPr>
          <a:xfrm>
            <a:off x="4923720" y="59040"/>
            <a:ext cx="3153240" cy="109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基礎感測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DHT11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可偵測溫濕度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要外掛函式庫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90000"/>
              </a:lnSpc>
              <a:spcBef>
                <a:spcPts val="799"/>
              </a:spcBef>
              <a:buClr>
                <a:srgbClr val="595959"/>
              </a:buClr>
              <a:buFont typeface="Arial"/>
              <a:buAutoNum type="arabicPeriod"/>
            </a:pPr>
            <a:r>
              <a:rPr b="0" lang="zh-TW" sz="2400" spc="-1" strike="noStrike">
                <a:solidFill>
                  <a:srgbClr val="000000"/>
                </a:solidFill>
                <a:latin typeface="Calibri"/>
                <a:ea typeface="Calibri"/>
              </a:rPr>
              <a:t>函式庫請搜尋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simpleDHT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000000"/>
                </a:solidFill>
                <a:latin typeface="Calibri"/>
                <a:ea typeface="Calibri"/>
              </a:rPr>
              <a:t>呼叫範例程式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dht11 default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3DB5379-398D-46DF-ABC0-1FBD39A7A05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24" name="Google Shape;231;p34" descr="ç¸éåç"/>
          <p:cNvPicPr/>
          <p:nvPr/>
        </p:nvPicPr>
        <p:blipFill>
          <a:blip r:embed="rId1"/>
          <a:srcRect l="0" t="0" r="48714" b="26562"/>
          <a:stretch/>
        </p:blipFill>
        <p:spPr>
          <a:xfrm>
            <a:off x="515520" y="2925720"/>
            <a:ext cx="2436480" cy="182628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5087880" y="936000"/>
            <a:ext cx="3744000" cy="3018600"/>
          </a:xfrm>
          <a:prstGeom prst="rect">
            <a:avLst/>
          </a:prstGeom>
          <a:ln>
            <a:noFill/>
          </a:ln>
        </p:spPr>
      </p:pic>
      <p:sp>
        <p:nvSpPr>
          <p:cNvPr id="326" name="TextShape 4"/>
          <p:cNvSpPr txBox="1"/>
          <p:nvPr/>
        </p:nvSpPr>
        <p:spPr>
          <a:xfrm>
            <a:off x="1512000" y="4824000"/>
            <a:ext cx="136188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000" spc="-1" strike="noStrike">
                <a:latin typeface="Arial"/>
              </a:rPr>
              <a:t>GPIO13,  VCC, GND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7" name="Line 5"/>
          <p:cNvSpPr/>
          <p:nvPr/>
        </p:nvSpPr>
        <p:spPr>
          <a:xfrm flipV="1">
            <a:off x="1728000" y="4680000"/>
            <a:ext cx="144000" cy="216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6"/>
          <p:cNvSpPr/>
          <p:nvPr/>
        </p:nvSpPr>
        <p:spPr>
          <a:xfrm flipH="1" flipV="1">
            <a:off x="2088000" y="4608000"/>
            <a:ext cx="72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7"/>
          <p:cNvSpPr/>
          <p:nvPr/>
        </p:nvSpPr>
        <p:spPr>
          <a:xfrm flipH="1" flipV="1">
            <a:off x="2304000" y="4608000"/>
            <a:ext cx="288000" cy="288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DHT11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關鍵語法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更換腳位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13</a:t>
            </a: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（左）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042AED8-0C43-4D09-98E8-9D293E2AD18D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32" name="Google Shape;239;p35" descr=""/>
          <p:cNvPicPr/>
          <p:nvPr/>
        </p:nvPicPr>
        <p:blipFill>
          <a:blip r:embed="rId1"/>
          <a:srcRect l="0" t="38755" r="24645" b="38302"/>
          <a:stretch/>
        </p:blipFill>
        <p:spPr>
          <a:xfrm>
            <a:off x="2957040" y="2787480"/>
            <a:ext cx="7638480" cy="1742760"/>
          </a:xfrm>
          <a:prstGeom prst="rect">
            <a:avLst/>
          </a:prstGeom>
          <a:ln>
            <a:noFill/>
          </a:ln>
        </p:spPr>
      </p:pic>
      <p:sp>
        <p:nvSpPr>
          <p:cNvPr id="333" name="CustomShape 3"/>
          <p:cNvSpPr/>
          <p:nvPr/>
        </p:nvSpPr>
        <p:spPr>
          <a:xfrm>
            <a:off x="4829400" y="3269160"/>
            <a:ext cx="2057040" cy="7462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Google Shape;241;p35" descr=""/>
          <p:cNvPicPr/>
          <p:nvPr/>
        </p:nvPicPr>
        <p:blipFill>
          <a:blip r:embed="rId2"/>
          <a:stretch/>
        </p:blipFill>
        <p:spPr>
          <a:xfrm>
            <a:off x="181080" y="1209960"/>
            <a:ext cx="3642840" cy="323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腳位圖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21AA36C-482B-4234-A633-2B9A1A6611E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55" name="Google Shape;86;p17" descr=""/>
          <p:cNvPicPr/>
          <p:nvPr/>
        </p:nvPicPr>
        <p:blipFill>
          <a:blip r:embed="rId1"/>
          <a:srcRect l="0" t="-1581" r="0" b="1581"/>
          <a:stretch/>
        </p:blipFill>
        <p:spPr>
          <a:xfrm>
            <a:off x="467640" y="822960"/>
            <a:ext cx="7886520" cy="39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C310AE1-4B9B-40B1-96F6-0A266524F44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37" name="Google Shape;248;p36" descr=""/>
          <p:cNvPicPr/>
          <p:nvPr/>
        </p:nvPicPr>
        <p:blipFill>
          <a:blip r:embed="rId1"/>
          <a:stretch/>
        </p:blipFill>
        <p:spPr>
          <a:xfrm>
            <a:off x="1214280" y="142920"/>
            <a:ext cx="6714720" cy="485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三、藍芽互動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940AB40-2C0B-4D32-B9C9-E2DE6DFE43E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5200" spc="-1" strike="noStrike">
                <a:solidFill>
                  <a:srgbClr val="000000"/>
                </a:solidFill>
                <a:latin typeface="Arial"/>
                <a:ea typeface="Arial"/>
              </a:rPr>
              <a:t>藍芽傳輸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8233F22-DF5F-4C70-BDD8-196B9CE54E50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一、藍芽功能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471600" y="1027080"/>
            <a:ext cx="3447720" cy="3743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380880" indent="-374400">
              <a:lnSpc>
                <a:spcPct val="9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內包含藍芽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4.0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模組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744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藍芽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4.0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可稱為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BLE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，低功率藍芽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(Bluetooth Low Energy)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297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藍芽會用很大的電量，使用不良的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線，可能導致一直重開機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(brownout=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供電不穩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297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藍芽的函式庫佔大量記憶體，太多程式會超出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4M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限制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4629240" y="1369080"/>
            <a:ext cx="437508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關鍵語法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宣告使用藍芽函式庫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#include &lt;BluetoothSerial.h&gt;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宣告藍芽物件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BluetoothSerial BT;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啟動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上的藍芽，名稱自訂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BT.begin(“ESP32”);//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名稱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傳輸資料到手機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terminal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BT.println("Hello World");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Shape 4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08467FF-8FD7-4501-8F8F-91CA5DFA8A63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二、簡易藍芽通訊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471600" y="1027080"/>
            <a:ext cx="291456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傳資料到手機上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Shape 3"/>
          <p:cNvSpPr txBox="1"/>
          <p:nvPr/>
        </p:nvSpPr>
        <p:spPr>
          <a:xfrm>
            <a:off x="4629240" y="0"/>
            <a:ext cx="3885840" cy="4978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#include &lt;BluetoothSerial.h&gt;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BluetoothSerial BT;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void setup()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Serial.begin(115200);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BT.begin("MyBLE");//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請改名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void loop()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BT.println("Hello World");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delay(1000);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Google Shape;279;p40"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/>
          <p:cNvPicPr/>
          <p:nvPr/>
        </p:nvPicPr>
        <p:blipFill>
          <a:blip r:embed="rId1"/>
          <a:srcRect l="0" t="4334" r="0" b="29360"/>
          <a:stretch/>
        </p:blipFill>
        <p:spPr>
          <a:xfrm>
            <a:off x="1205640" y="1339200"/>
            <a:ext cx="2316600" cy="307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71600" y="205200"/>
            <a:ext cx="8553240" cy="14227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手機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APP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關鍵字：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arduino bluetooth control</a:t>
            </a:r>
            <a:br/>
            <a:br/>
            <a:r>
              <a:rPr b="0" lang="zh-TW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</a:rPr>
              <a:t>舊版：</a:t>
            </a: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https://t.ly/3GPa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E3C07E2-EEE8-4F3C-9BD7-B54003B54B68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54" name="Google Shape;286;p41" descr="https://lh3.googleusercontent.com/ptpWERJ_ID25PP98TmPzYDwILZcBLPVqfIjN1mGP7doMZJYx1nAR_JTywQc5OwIrrdYKs6bGkBtyI0bkcP-Hy2FUg1LCNv9SEP306GplMYyL4cZ4TurCyNzkolUTGaq9nwdSehtIcj_VteaDU7XFfoGqg7hahH4FqkQw-JeHXTIAAQ-9Mb5aJQORFtWcCJNAG5BqPZ9Dp1ZOP4fWrcCSeVB1Ih0YN9SCBDM1o4gZ0qDiBOZgsvQAHKklan-4frU_KQhkBV6tAY82cohUNH392V-e-wOxSHUzFvuwXuY7YS-8MwdiRrMx2dvd-ELBwwbFS1degXU8xGzhVMzQ_pumvazl-9qOWvjjo7N8evsbeZsx8XKW_-nGA7CmSN6h2KSBm9Qew7RKlLWCVfrkm0hFm-Sn3VlzpfUOhZmdCmeFTrBd2S6d5a3ssn213KN2kQgctvUlFTmk--Z8hCWHagWR0nyyXNrSOjP8O8rXIrW_pgbCs_2RPRVXLNVEsdE7lDCBdCiVKVOsXN1EjvLspykmPuqCSuVzJMT104o60d-IixYPxOQWP00xEzM0VboaghMvMIT1777DAXbPMywX2YdYIkJ0hGbbkaDoPKTRbmY3OMy9A1LZ6ZFJfFlubWwba3F2=w430-h859-no"/>
          <p:cNvPicPr/>
          <p:nvPr/>
        </p:nvPicPr>
        <p:blipFill>
          <a:blip r:embed="rId2"/>
          <a:srcRect l="0" t="0" r="38939" b="57475"/>
          <a:stretch/>
        </p:blipFill>
        <p:spPr>
          <a:xfrm>
            <a:off x="44640" y="1687320"/>
            <a:ext cx="2404800" cy="3353400"/>
          </a:xfrm>
          <a:prstGeom prst="rect">
            <a:avLst/>
          </a:prstGeom>
          <a:ln>
            <a:noFill/>
          </a:ln>
        </p:spPr>
      </p:pic>
      <p:pic>
        <p:nvPicPr>
          <p:cNvPr id="355" name="Google Shape;287;p41" descr="https://lh3.googleusercontent.com/tiVdU-uN2RZYHy6Ff3pDHXXZ7S_atG8HDqXOtnn_q98PVFMlA0sjEYBA0BzvUOckC4IlT1fMj3qKrfZvub3AKJzk2pgMUhJPjvtfL6jtz8r4KG9Wax0hYvGPJ0oZ0wzIwT42HtDXtTY1bbUR0rDiTjKMEx9LLBO7mXJ34KtwEwb-H2WTB8U-8m-l8eF46mqnb6sDIsnPHgG9PZSCC5sNbDI1XVEj18fGqbeRmp0_fG9uTI57mf3mOKNRWcMAMHWhkG0_Md1UixG7K4845iW_j5wqeW2AZvCdyVOyo_lg1joA_AcshktKFLUZNT9W_jZaBmXQrg1MXZcsYdyGUPCetC73oKcAL_Sr8EagyIP1ezaAZ0z4G6dnqvc4fmvtUEZASNXuDeycIYZ4YqrPuh6xixrEZlaxOWF7eZjR1xVsBlM6gWMibDPjvkJlhqXomu2pmg4tpMlrIqKwNg5nI8_VypiL0Kon3H7Zi7bc9XSGy-qkJAeHULMNJ2-kXx3xl1XNlYpK3PB6dl3bU4DUeudeXc5tDsysoht_iqKTW4ieOuKdmIliZU1hSN0_C7QuA2jNEEvsoFbtRWqN0zAx0xRk2ml8yJgxmrbIdBW09W-pLPciKv8rG2_2hNtGakFA0vOg=w430-h859-no"/>
          <p:cNvPicPr/>
          <p:nvPr/>
        </p:nvPicPr>
        <p:blipFill>
          <a:blip r:embed="rId3"/>
          <a:stretch/>
        </p:blipFill>
        <p:spPr>
          <a:xfrm>
            <a:off x="2596320" y="1687320"/>
            <a:ext cx="1725840" cy="3455640"/>
          </a:xfrm>
          <a:prstGeom prst="rect">
            <a:avLst/>
          </a:prstGeom>
          <a:ln>
            <a:noFill/>
          </a:ln>
        </p:spPr>
      </p:pic>
      <p:pic>
        <p:nvPicPr>
          <p:cNvPr id="356" name="Google Shape;288;p41" descr="https://lh3.googleusercontent.com/OMCG3cszKl8TeAGWQMwZ01Jav5MOj8tw-G6uymKqFpC-hlWuNxabDk_1aTenwGy2Ydz8jCirKNHvs3NEmXQJo5pjZqDECLyRF5ZCqDzIqPaA8Q4JerBoq4IZUF3v8N3iVL9AM5E7uF7dkhA63h0iZlsycvX6BmvLj7gk_uxaa7qoQ2L7hh-2OJPR_wTRZ3q4qVN5w9QOudTOs547yXy0IgmjM5gIUddPWlgYm0TOgj5-hLaw-49GEie3ERShAG6_h_6d04FeY9KxlMNZj_LtwemET0Y_oLK28rGt8Hz3Adpexu4N55iP05Kf3IISIY3QM4iXYkfi4IMLnYCvNIjjHPqrPW-LJfuo45m5E-FOdz3p2zqywY9otkyYg5nQduBPEaDDPJU_AqzoiAgIDArc2cFUmJxyepLA8HhDBi5sdWR4jeqtQEt09e0k7hNEPkk-80BwYeq0xZCjWxDLNAWYb3pytRXXjw9KJS6dP08mU7RHvopg5QSVt1ErHZGf_3UxGY5NM78vODKLLJsT-0IRHRnQsxm3p96odkxjZysBtPc8TIrnclPQqKmVrrrDpSLhKWqgFO8_YWKLwI_UgaumXINO-CnrT1EUhxe8aH3IMsmMcd58JFcGJJGwjKTFpyCx=w430-h859-no"/>
          <p:cNvPicPr/>
          <p:nvPr/>
        </p:nvPicPr>
        <p:blipFill>
          <a:blip r:embed="rId4"/>
          <a:stretch/>
        </p:blipFill>
        <p:spPr>
          <a:xfrm>
            <a:off x="4664880" y="1687320"/>
            <a:ext cx="1725840" cy="3455640"/>
          </a:xfrm>
          <a:prstGeom prst="rect">
            <a:avLst/>
          </a:prstGeom>
          <a:ln>
            <a:noFill/>
          </a:ln>
        </p:spPr>
      </p:pic>
      <p:pic>
        <p:nvPicPr>
          <p:cNvPr id="357" name="Google Shape;289;p41"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/>
          <p:cNvPicPr/>
          <p:nvPr/>
        </p:nvPicPr>
        <p:blipFill>
          <a:blip r:embed="rId5"/>
          <a:stretch/>
        </p:blipFill>
        <p:spPr>
          <a:xfrm>
            <a:off x="7030800" y="1687320"/>
            <a:ext cx="1725840" cy="3455640"/>
          </a:xfrm>
          <a:prstGeom prst="rect">
            <a:avLst/>
          </a:prstGeom>
          <a:ln>
            <a:noFill/>
          </a:ln>
        </p:spPr>
      </p:pic>
      <p:sp>
        <p:nvSpPr>
          <p:cNvPr id="358" name="CustomShape 3"/>
          <p:cNvSpPr/>
          <p:nvPr/>
        </p:nvSpPr>
        <p:spPr>
          <a:xfrm>
            <a:off x="2668320" y="3630240"/>
            <a:ext cx="1336320" cy="4075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"/>
          <p:cNvSpPr/>
          <p:nvPr/>
        </p:nvSpPr>
        <p:spPr>
          <a:xfrm>
            <a:off x="5481000" y="2171520"/>
            <a:ext cx="1013400" cy="6940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5"/>
          <p:cNvSpPr/>
          <p:nvPr/>
        </p:nvSpPr>
        <p:spPr>
          <a:xfrm>
            <a:off x="4904280" y="4289760"/>
            <a:ext cx="1336320" cy="4075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實做：藍芽溫度警報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557280" y="1011960"/>
            <a:ext cx="385920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感測溫度濕度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- DHT </a:t>
            </a: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Sensor Library: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     </a:t>
            </a: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https://github.com/adafruit/DHT-sensor-library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Adafruit Unified Sensor Lib: 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     </a:t>
            </a: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https://github.com/adafruit/Adafruit_Sensor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利用藍芽傳輸感測的值到手機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編碼問題，傳輸不能有中文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267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參考解答：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FFDF8F8-B07A-423F-B902-BA068E9BDD0D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64" name="Google Shape;300;p42" descr="https://lh3.googleusercontent.com/pIIEUQFSr758r94fkU2EVmpApzUx3Bgknmz3EPDbs7zy64nOi-UOKcjFWlgpSnVbZ0YcEGmxKlPL4VPGRTHBU5gxVhctH4ojC7Yp_uYzK5tZ8Mwt_fEGpUW-N5jo9WPrGv-EkR6_BBy7mFYMNSX_GlzonXCPMHa8zcA2Zx37YRXZcilNFiZgYeXibZM-FImrAJr55EM-3BazhUAyNyWwjNwpPL341dQEyFWmwCCaU1_EQBaaSLSU_Tn4YkUR0up-AowG5taZ-9wD8K7xepfaxTH4LMdnLDeH-1lru34mWHJ8ZdXOvXJi20dH9ZlV7tOE12frlHoWn1n9X82r3pMAAsMeVwvBpnia4F5qm3SabHqYaGE9NOPhivlq3nTh-FfBENkiUdMIa5t_IkxtZv9DJepCCK_TS452mWcGh_0HH89wcJFcSHuL1L5OfXs6otbMo9P_RfGmCQ7JbAs-FG4K4DGqDhKNEjGfR8fgmY0AY3ncMU7h8EAZY3mb13giqRAKbAjwVXJrkizoSNtmiMe9hmpmeyPNrAEszWOPZtw6mKmsA56XvM0saLgdGoCme18mFzOG9tu6Jo-nh5IYJJlt9bJI7sAIsoNIf41Onc97DE1xErKTX-xtjXNbjh3TJNux=w430-h859-no"/>
          <p:cNvPicPr/>
          <p:nvPr/>
        </p:nvPicPr>
        <p:blipFill>
          <a:blip r:embed="rId1"/>
          <a:srcRect l="-1824" t="13494" r="4105" b="20864"/>
          <a:stretch/>
        </p:blipFill>
        <p:spPr>
          <a:xfrm>
            <a:off x="5191200" y="434160"/>
            <a:ext cx="2994480" cy="402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藍芽對話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471600" y="1027080"/>
            <a:ext cx="400248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分成兩部部份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透過藍芽到手機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A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視窗🡪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藍芽🡪手機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手機透過藍芽送到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B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：手機🡪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藍芽🡪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視窗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4629240" y="199800"/>
            <a:ext cx="4514760" cy="47743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視窗🡪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藍芽🡪手機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視窗輸入功能簡介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監看是否有輸入資料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Serial.available()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資料讀取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Serial.read()//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一次讀一個字</a:t>
            </a:r>
            <a:br/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Serial.readString()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全部讀取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Shape 4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FDDBC83-59ED-4C5F-A68A-BA73EA3C66B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69" name="Google Shape;309;p43" descr=""/>
          <p:cNvPicPr/>
          <p:nvPr/>
        </p:nvPicPr>
        <p:blipFill>
          <a:blip r:embed="rId1"/>
          <a:srcRect l="0" t="0" r="0" b="45911"/>
          <a:stretch/>
        </p:blipFill>
        <p:spPr>
          <a:xfrm>
            <a:off x="375480" y="3265200"/>
            <a:ext cx="4253400" cy="163872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sp>
        <p:nvSpPr>
          <p:cNvPr id="370" name="CustomShape 5"/>
          <p:cNvSpPr/>
          <p:nvPr/>
        </p:nvSpPr>
        <p:spPr>
          <a:xfrm>
            <a:off x="252720" y="3376800"/>
            <a:ext cx="1758240" cy="4251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628560" y="273960"/>
            <a:ext cx="37897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傳輸資料到手機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471600" y="1027080"/>
            <a:ext cx="291456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4629240" y="0"/>
            <a:ext cx="3885840" cy="46324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#include &lt;BluetoothSerial.h&gt;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BluetoothSerial BT;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void setup()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Serial.begin(115200);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500" spc="-1" strike="noStrike">
                <a:solidFill>
                  <a:srgbClr val="ff0000"/>
                </a:solidFill>
                <a:latin typeface="Arial"/>
                <a:ea typeface="Arial"/>
              </a:rPr>
              <a:t>  </a:t>
            </a:r>
            <a:r>
              <a:rPr b="1" lang="en-US" sz="1500" spc="-1" strike="noStrike">
                <a:solidFill>
                  <a:srgbClr val="ff0000"/>
                </a:solidFill>
                <a:latin typeface="Arial"/>
                <a:ea typeface="Arial"/>
              </a:rPr>
              <a:t>BT.begin("ESP32");//</a:t>
            </a:r>
            <a:r>
              <a:rPr b="1" lang="zh-TW" sz="1500" spc="-1" strike="noStrike">
                <a:solidFill>
                  <a:srgbClr val="ff0000"/>
                </a:solidFill>
                <a:latin typeface="Arial"/>
                <a:ea typeface="Arial"/>
              </a:rPr>
              <a:t>記得改名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void loop()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if(Serial.available())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{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String data=Serial.readString();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BT.println(data);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}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  </a:t>
            </a: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delay(100);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7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4" name="Google Shape;318;p44" descr="https://lh3.googleusercontent.com/GSCs1zBxm7A8h-bx9JYj1piIK4xZSPDXFU5vMuqEouEHlGL1cqgvyQl_MvoZWu27I5M_xLY_7kVL4X8hBCm1fYthcycKVqNWnv1NI_TFZ0NStjEkOLw_kUx-PzN43GZGAMKsdvuUBnw5zk0VZeaDNaPU9oPZ4kVDkCMkTY6AVcC4FuLoZwRKUQfMj0d5h_tBxitnK6_Y3ba3hEk-jydsGPVy5XEN1bbkaqsHavem7EDJgHiWlL5CfNlO-lj__4t1LTNA9bl9J9odjuFgSiWb7xbuNM3hHPq7veKTFuWIQtXfGPSCm_xkaa3M1O6xv4sP0I7MihahlXYgBhjJ6jRPmt-fPmhGijSkLBFdmy2PusTtWCleJyl8oP_MYYyqeZ4aFUdgUNsfQeAtMF5nANsMnJ5goORfir2VlvyjYBJErSQ-dje_cTpwsQH9M7cajhxKwr8V6xWn7-uveGedCSUxCBILfRPoUW2rG1Mm2QgD8FlO3aoh2-kqba4MlRZp7jqRNyR_frrNo83oQKoLHogormjthW9QQceAcTgRDge2hjzGyIe1Y8leGDBlBZ6qFr-mm5GPsVdGgT_o1bZOR3m0QiMBKvBTy-eEFlcNFgdRY_z1qR_TYSeuObxjJh-Tn1Kv=w430-h859-no"/>
          <p:cNvPicPr/>
          <p:nvPr/>
        </p:nvPicPr>
        <p:blipFill>
          <a:blip r:embed="rId1"/>
          <a:srcRect l="0" t="0" r="0" b="52310"/>
          <a:stretch/>
        </p:blipFill>
        <p:spPr>
          <a:xfrm>
            <a:off x="1879920" y="2480400"/>
            <a:ext cx="2538360" cy="242352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319;p44" descr=""/>
          <p:cNvPicPr/>
          <p:nvPr/>
        </p:nvPicPr>
        <p:blipFill>
          <a:blip r:embed="rId2"/>
          <a:srcRect l="0" t="0" r="44298" b="46351"/>
          <a:stretch/>
        </p:blipFill>
        <p:spPr>
          <a:xfrm>
            <a:off x="769320" y="1369080"/>
            <a:ext cx="1837800" cy="133308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：手機到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628560" y="1369080"/>
            <a:ext cx="591660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2700" spc="-1" strike="noStrike">
                <a:solidFill>
                  <a:srgbClr val="595959"/>
                </a:solidFill>
                <a:latin typeface="Arial"/>
                <a:ea typeface="Arial"/>
              </a:rPr>
              <a:t>監看是否有輸入資料</a:t>
            </a:r>
            <a:br/>
            <a:r>
              <a:rPr b="0" lang="en-US" sz="2700" spc="-1" strike="noStrike">
                <a:solidFill>
                  <a:srgbClr val="595959"/>
                </a:solidFill>
                <a:latin typeface="Arial"/>
                <a:ea typeface="Arial"/>
              </a:rPr>
              <a:t>BT.available()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700" spc="-1" strike="noStrike">
                <a:solidFill>
                  <a:srgbClr val="595959"/>
                </a:solidFill>
                <a:latin typeface="Arial"/>
                <a:ea typeface="Arial"/>
              </a:rPr>
              <a:t>資料讀取</a:t>
            </a:r>
            <a:br/>
            <a:r>
              <a:rPr b="0" lang="en-US" sz="2700" spc="-1" strike="noStrike">
                <a:solidFill>
                  <a:srgbClr val="595959"/>
                </a:solidFill>
                <a:latin typeface="Arial"/>
                <a:ea typeface="Arial"/>
              </a:rPr>
              <a:t>(O)BT.read()//</a:t>
            </a:r>
            <a:r>
              <a:rPr b="0" lang="zh-TW" sz="2700" spc="-1" strike="noStrike">
                <a:solidFill>
                  <a:srgbClr val="595959"/>
                </a:solidFill>
                <a:latin typeface="Arial"/>
                <a:ea typeface="Arial"/>
              </a:rPr>
              <a:t>一次讀一個字</a:t>
            </a:r>
            <a:br/>
            <a:r>
              <a:rPr b="0" lang="en-US" sz="2700" spc="-1" strike="noStrike">
                <a:solidFill>
                  <a:srgbClr val="595959"/>
                </a:solidFill>
                <a:latin typeface="Arial"/>
              </a:rPr>
              <a:t> 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請改用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while(BT.available()){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印出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ff0000"/>
                </a:solidFill>
                <a:latin typeface="Arial"/>
                <a:ea typeface="Arial"/>
              </a:rPr>
              <a:t>解答在：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t.ly/L8OvG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7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D9B52EB-D1D9-4106-890C-69A7C082C38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79" name="Google Shape;327;p45" descr="https://lh3.googleusercontent.com/5nCa_6XRGRvvuYokKbHzddIXcOTwoB-bMdoVVSpyoqS4vcS502mW0JacMBqxoEF9pdoQXSBL1hbjbHOXXoMMZQrVC0d9BiuJw1tSCBSYfOnkH6kqSS8PMFvCMaQEw-xoNMfMQ4KZ-OoOVCBQmPMAHxHJGr93pTlcuscUVypCSe9a1jdeLli3taxgYvhmpPQpk7GV-1w3nSzHW_bVdk_ljU2PXy2vVW31CUDUzpNroFUObnTYZpoV4hJvz-4FdIuwRDhaHRAhEacqhuHLLd3_C_STvYPn2i3KRM6kPZss_ATeP9_ZfjNdW6EhvwH1VoOXZd-sr4hnmVjhLY91X_Xa_cGPmVixlUEExWAMX5kR37RSos71IuVSLob99k8-UD9TimZ_S3ApE0S18yX16C52EikZ87o2A7YaiskuC1Tpq3YaCG_Psu0jg7ht4wUJ7aT_z0sKiGgzRsqXYV4gUINqKFVCLw1kQd6N1gugH4nUdwBt6Ei-pbDLyqpvfRwy_8sfuy4kQW5Gz_hqnr4aqy3GrP6-vz-BqOIv6J8VNJX_-WLajGSqxH5_7ZYk95UnoxA9eY9XvW0oO8SfBwGhxC35hZWyRcRXP5TR57gDVd8RAHn0nMZjrqAQDGNAksU-WStY=w430-h859-no"/>
          <p:cNvPicPr/>
          <p:nvPr/>
        </p:nvPicPr>
        <p:blipFill>
          <a:blip r:embed="rId3"/>
          <a:srcRect l="0" t="0" r="0" b="33641"/>
          <a:stretch/>
        </p:blipFill>
        <p:spPr>
          <a:xfrm>
            <a:off x="6163920" y="494640"/>
            <a:ext cx="2776680" cy="368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 pin map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接腳說明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140400" y="1369080"/>
            <a:ext cx="8799840" cy="36716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16 x Analog-to-Digital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：可接類比或數位感測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粉紅色標示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3 x SPI interfaces(MOSI,MISO,SCK,SS)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SD card, TFT, LCD 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藍色標示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3 x UART interfaces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：藍芽、相機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不限腳位編號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2 x I2C interfaces(SDA,SCL) and I2S interfaces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LCM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、氣壓、陀螺儀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(GPIO 21,22)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16 x PWM output channels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：數位輸出也可類比輸出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不限定腳位編號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10 x Capacitive sensing GPIOs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：提供觸控電容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棕色標示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•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GPIO 34,35,36,39</a:t>
            </a:r>
            <a:r>
              <a:rPr b="1" lang="zh-TW" sz="1800" spc="-1" strike="noStrike">
                <a:solidFill>
                  <a:srgbClr val="ff0000"/>
                </a:solidFill>
                <a:latin typeface="Arial"/>
                <a:ea typeface="Arial"/>
              </a:rPr>
              <a:t>：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Input only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GPIO 1,2,3,6,7,8,9,10,11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：系統用，勿使用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淺灰色標示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•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GPIO 2,4,12,13,14,15,25,26,27 WiFi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啟動後，僅能數位讀取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822E9B6-DEBC-4FFC-A36C-E3A1D2BDEB19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三、藍芽遙控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628560" y="1369080"/>
            <a:ext cx="40021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其實概念一樣，判斷手機下的字元，然後改變設定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利用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SerialBT.read()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讀取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FA89A7-9169-4A9C-B662-4C74FCF81C49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3" name="Google Shape;336;p46" descr="https://lh3.googleusercontent.com/oGzM30WrTCf699swGEdU-6fW2lH1wpJnMHy9rcsVTDrIUXdUfJT5WA0ZxnZcOzrn7z5jXZ0sMnBofMirA_JEZ8NN6lE0GppPKqo5hjI-BKpGuzurrLcQH0VY2Oh6brfwTAPCl9yKz0n0S2HEkGhvHzV3Z2j5YDqNzxJzaKu5IeeTVMgTRZsjvFFF-BWRyQVJayxBWmRimIEmeZn-75gkh3QwRhK4T7iq92-hiGIN7ntMPMCzjUcBdUbCSW9Cvq0YPAn4LMrFiJvSBC9sPiOk63cbq2G3hHmdaz3JLuGn1Zz60LB_A8ADNxGzue1DHWDy1FTzdhxpaQFVOkyTInN8YtcoCeUTZfzlT5umg8MkNQess4clJ6IGDGCYUOw9Ty-V4FbgvHi-HbjUfqcV2oAqWkO-e1EqxmOr9IPIEAa5OrL0ZCQ48y0Bc9aQVmd79cFHO0_gYhIMdYDX2VFugLl3lOQcL85R08FesR_SBm27JVkJOv470UvJk1Ebfdg_gpEafkX2qfgomozSifPXoYSZy9KbWxGm3eJEp4wEsSE1dm1iWY20yZ0j5aXyyFXRfjyIcwJLOzYExrjONcaeBb08RxQlx6dAyQ7PSpjJYdb5N7FYfAEFOm3vdf7lPOFv4j-_=w430-h859-no"/>
          <p:cNvPicPr/>
          <p:nvPr/>
        </p:nvPicPr>
        <p:blipFill>
          <a:blip r:embed="rId1"/>
          <a:srcRect l="0" t="5372" r="0" b="24314"/>
          <a:stretch/>
        </p:blipFill>
        <p:spPr>
          <a:xfrm>
            <a:off x="4793040" y="286920"/>
            <a:ext cx="2054520" cy="2892240"/>
          </a:xfrm>
          <a:prstGeom prst="rect">
            <a:avLst/>
          </a:prstGeom>
          <a:ln>
            <a:noFill/>
          </a:ln>
        </p:spPr>
      </p:pic>
      <p:pic>
        <p:nvPicPr>
          <p:cNvPr id="384" name="Google Shape;337;p46" descr=""/>
          <p:cNvPicPr/>
          <p:nvPr/>
        </p:nvPicPr>
        <p:blipFill>
          <a:blip r:embed="rId2"/>
          <a:stretch/>
        </p:blipFill>
        <p:spPr>
          <a:xfrm>
            <a:off x="979920" y="2553840"/>
            <a:ext cx="3300120" cy="2078640"/>
          </a:xfrm>
          <a:prstGeom prst="rect">
            <a:avLst/>
          </a:prstGeom>
          <a:ln>
            <a:noFill/>
          </a:ln>
        </p:spPr>
      </p:pic>
      <p:pic>
        <p:nvPicPr>
          <p:cNvPr id="385" name="Google Shape;338;p46" descr="https://lh3.googleusercontent.com/kwDngErDHTvfVk29rFyrc7IeQAmJJC4HSsmMpNwwiBjAKuAuhofJetH-OFm7N7uDRKnQGPpbb9PY1dRvfQWyC-p1laGb5vUNELDps0Rk9_Uazd-gMsb-TSRhjn-Mni5gqOOxyrHt2pu_ePUrh2ONa2NKCz9UVmxzrYsGqTLaFe15bngR2PA87aZIBkoGHXCic7fuEa7Y4EwRPvEINq-m6CGlgJr7UAYrhdS2y51E7cJvbcMZv6z_bwiPGWdAaD4ap4qo6uf6aTnSjp1xGMPuRI1qyDDOCQ-C7AWIB3NUtOaVYhsK9PQ_S-1iZdRmIfcb3iCNBegSNqfM8lWPk0KJXcQwPjJeh_aayEzalNBl7nFNA0Z7feI0UFWXQ_K2N3Lo3LuudBtgSf-nRHakZ6Si7WQ9tbNyKtz14p5jmQPBBb0HkkfTHiNSXT19QJkE7P443GYxeJAFxQRFF18iSGzJpPyTy7KmiFhwC2FT_F8f2xHSluiFTdhQvBJpSlClx0yMvtuWLlNRAkNtKedFjS5TLAf1YelKJJPb_cSQcGAsnm_nQ1yhmnjNFLHwSCcwrEnIgLIuejYJa8nR1XyhicAagfiZwZkZvWsCRz1SPLtFS_ktYNj4g11xbQjcqquLWO5s=w430-h859-no"/>
          <p:cNvPicPr/>
          <p:nvPr/>
        </p:nvPicPr>
        <p:blipFill>
          <a:blip r:embed="rId3"/>
          <a:stretch/>
        </p:blipFill>
        <p:spPr>
          <a:xfrm>
            <a:off x="7217280" y="1000440"/>
            <a:ext cx="1632240" cy="326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練習：模擬遙控電燈開關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628560" y="1369080"/>
            <a:ext cx="396324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風扇及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燈接在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口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Servo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接在腳位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判斷藍芽送進來的資料為何？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然後決定開啟燈或風扇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例如按鈕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1🡪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開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LED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燈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範例程式：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bit.ly/2EBzkEd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000000"/>
              </a:buClr>
              <a:buFont typeface="Arial"/>
              <a:buChar char="❖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注意：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USB Power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因共用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1,3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，導致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Serial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需要關閉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7463160" y="476100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73D8C67-413D-474E-97C0-FA3C7EEF0AA6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9" name="Google Shape;346;p47" descr=""/>
          <p:cNvPicPr/>
          <p:nvPr/>
        </p:nvPicPr>
        <p:blipFill>
          <a:blip r:embed="rId3"/>
          <a:stretch/>
        </p:blipFill>
        <p:spPr>
          <a:xfrm>
            <a:off x="4592160" y="1413000"/>
            <a:ext cx="4488120" cy="288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手機語音控制開燈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開啟左上角設定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最後的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vocal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設定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選擇第一個指令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127EE7B-9A70-4855-AA56-1F7559719BC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3" name="Google Shape;354;p48" descr="https://lh3.googleusercontent.com/aE5pmIsUCRsYZejkJSSSuvycAgilre32Hsv2h6Mvxo3lArMr6MpdXNjs_IDKteQ-uzhY40yX4VxJMgOlGZYwflvjtYM5AdEFP7hZ5vcg7yWaAcAA5gxl3kwIVXOS7Qs8EK-8XnPwBoWSaJTpmCEX8G5SW6jsTrLCPockQuUtCgs0XA-avo6XpFax3uoq5lfa68QP8ye30TeqdPJNos7cFTxHB6Kuoc-SsWZsLm_tVGPCL9EoHO169icZnIF7RQKo12C0F8YPTv8o8FJlw47v7FcOHx6v6M05KwDLLxUjYixg8odVV30CHId4dEo79BGiySu-W5sUFbV1togPDqIBoW1LxHO9jOvTXON5kkBZkXF0NjEJAAUqUvNlHUr1rsLEieRv4-w5MY85Bv1zl5KnUOvTix0oJjpun928uUY5MkDSyBd4HrCztia9A66GLe9qenssY2Sj0aToI-y171YfEPJ1WNOpNZXc1V0dgBdcnSOrI_m0_lvOGsNOidnofXoAHJu_nfZe51rEtVKSdKhm7ntZc0ACA-rDeclgCf32PsEW1iC-jrg78A5OrHI35W1TMakrMw-tC5-S9PRK5AVtqktZpcpg5qbht4WB5WA9RhMKaf3QFS1QVNDa-wMB-EAp=w430-h859-no"/>
          <p:cNvPicPr/>
          <p:nvPr/>
        </p:nvPicPr>
        <p:blipFill>
          <a:blip r:embed="rId1"/>
          <a:srcRect l="-282" t="20503" r="282" b="5654"/>
          <a:stretch/>
        </p:blipFill>
        <p:spPr>
          <a:xfrm>
            <a:off x="5264640" y="236520"/>
            <a:ext cx="3064320" cy="4530600"/>
          </a:xfrm>
          <a:prstGeom prst="rect">
            <a:avLst/>
          </a:prstGeom>
          <a:ln>
            <a:noFill/>
          </a:ln>
        </p:spPr>
      </p:pic>
      <p:sp>
        <p:nvSpPr>
          <p:cNvPr id="394" name="CustomShape 4"/>
          <p:cNvSpPr/>
          <p:nvPr/>
        </p:nvSpPr>
        <p:spPr>
          <a:xfrm>
            <a:off x="5173920" y="3203280"/>
            <a:ext cx="3220560" cy="10674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編輯語音指令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DADBAF2-7A14-45CA-8639-3E2E3DB22C80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8" name="Google Shape;363;p49" descr="https://lh3.googleusercontent.com/AQeIU5lxOmrXSt0AO3NGum9Soy_r2nkQbPOcZeUtlKRiBl1l3Us_oXyxtWqyn1ZvE5hAj1bq9TbXzRKI0W2eVU2Y6NlOYIC6dIIXBB6NmueAimy9KAsJ5a2DWVN_kd8zu9dfm0fYy3G4Thh7CEmBHtPwBzyjouMYRkG7pztZR9YFaAYlhwg6i12TXA0_HDj945-70aUjQeymHuRyYSrTi1IMPdRe-gVCtC5_U5QsBEIJttwBrWyHHog4XZtuUq3_a9mnsYBIkeZKe-umU8hLml4qrrWzZqbEUIZ24p9YEhvM2z9Ntejn9QcvQu_Dr7m12hezpABNtEB_AYJYk5pKaDccdDy1r43ZyctEL8EBNHVENCsVB2aJz_TB0NXgO6dOvlwlkfqzsM2HxJgDIrc7HrEgq_oLXGq22UghFmdAJ0RpJTe9bx84VKxSTr1NvtiM5lJLNXT88nKKWUICzlnzmg5AJYpnirPCp6FRNZ30IE0vo5PJ1QLbV1fuUU_jc-9tXW9XvAxOK_qcYoLFwJIy_HubO3-Qj-TA3ezwSfk_BzIwpFL18xSrriBAoA4SeE6HtWicVyWURa_TyimGdgHHMaVdDxf_8fsGTfbNJpO0h0kt5-Z-XgLLAzs1QYrY6qs_=w430-h859-no"/>
          <p:cNvPicPr/>
          <p:nvPr/>
        </p:nvPicPr>
        <p:blipFill>
          <a:blip r:embed="rId1"/>
          <a:srcRect l="0" t="0" r="0" b="47360"/>
          <a:stretch/>
        </p:blipFill>
        <p:spPr>
          <a:xfrm>
            <a:off x="628560" y="1540800"/>
            <a:ext cx="3064320" cy="3229200"/>
          </a:xfrm>
          <a:prstGeom prst="rect">
            <a:avLst/>
          </a:prstGeom>
          <a:ln>
            <a:noFill/>
          </a:ln>
        </p:spPr>
      </p:pic>
      <p:pic>
        <p:nvPicPr>
          <p:cNvPr id="399" name="Google Shape;364;p49" descr="https://lh3.googleusercontent.com/N-hi7uwoZ3kn6htzl4rBCm5__344WtGWZzv5rqUdqC0WlcsSsgBe_LwP-TWsymcisuTJ_XoubgR9_J4YEfiLU5MAVFa-J23bCO4CO2FODNRIb18QB6PK3n2VXPluGWroF06k2NFFq9FZsX5fFRo57bu9P_kQwH0IBdDjWJgWlWWD5qXyjz-PPHs5ZTJ9xss2LtCWfISgdbeTetqxzK_9l8X0587kQTBeBmZqmFddmK6HwH4J6bmlRsUJ3xsGMDM5IH1LHZKZApBDVrCq_YeY9Sg0Gh_K7J4u6Crm8wYXNvFlTTRqdlG_BeuON5Wa_7lp9UfX7QXrBEi9mtVupiWHA68v6SHZDY_hvCEaTuoqAjLBlMJjZHxGfZGsjV5m7cqMR9EuQlP46jopNyCQarkeBXxEBgDdTLSSzskKUa8Q5YUhrYewvtGyoSzDlf2xcJ8ODY2LlQBAq-vpeNEY5BENy0tjNJIIQ_5Msp2oHHkJFEWLoWJqkUTBZ9e87aRfaOY_F6hSSfNqL9fNSweD4FkGT2pHu5cxXRrUcehrkuMdvaU5VAVaTqrldsLH_zokfqVWaBEM1AgAitQSLTk6HOwGmWO28ImCtaPiG3pWEdt1sXsSmSeShnAj-xXB_V3i3i4P=w430-h859-no"/>
          <p:cNvPicPr/>
          <p:nvPr/>
        </p:nvPicPr>
        <p:blipFill>
          <a:blip r:embed="rId2"/>
          <a:srcRect l="0" t="9957" r="0" b="43686"/>
          <a:stretch/>
        </p:blipFill>
        <p:spPr>
          <a:xfrm>
            <a:off x="5104080" y="330120"/>
            <a:ext cx="2608560" cy="2421360"/>
          </a:xfrm>
          <a:prstGeom prst="rect">
            <a:avLst/>
          </a:prstGeom>
          <a:ln>
            <a:noFill/>
          </a:ln>
        </p:spPr>
      </p:pic>
      <p:sp>
        <p:nvSpPr>
          <p:cNvPr id="400" name="CustomShape 4"/>
          <p:cNvSpPr/>
          <p:nvPr/>
        </p:nvSpPr>
        <p:spPr>
          <a:xfrm flipH="1" rot="10800000">
            <a:off x="3678840" y="1541160"/>
            <a:ext cx="1424520" cy="116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Google Shape;366;p49" descr=""/>
          <p:cNvPicPr/>
          <p:nvPr/>
        </p:nvPicPr>
        <p:blipFill>
          <a:blip r:embed="rId3"/>
          <a:srcRect l="38432" t="40965" r="39057" b="33666"/>
          <a:stretch/>
        </p:blipFill>
        <p:spPr>
          <a:xfrm>
            <a:off x="5104080" y="3107520"/>
            <a:ext cx="2733480" cy="1731960"/>
          </a:xfrm>
          <a:prstGeom prst="rect">
            <a:avLst/>
          </a:prstGeom>
          <a:ln>
            <a:noFill/>
          </a:ln>
        </p:spPr>
      </p:pic>
      <p:sp>
        <p:nvSpPr>
          <p:cNvPr id="402" name="CustomShape 5"/>
          <p:cNvSpPr/>
          <p:nvPr/>
        </p:nvSpPr>
        <p:spPr>
          <a:xfrm>
            <a:off x="3696840" y="3446640"/>
            <a:ext cx="1406880" cy="5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接收結果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920FE65-871D-4C79-A923-57B969D73AD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6" name="Google Shape;375;p50" descr=""/>
          <p:cNvPicPr/>
          <p:nvPr/>
        </p:nvPicPr>
        <p:blipFill>
          <a:blip r:embed="rId1"/>
          <a:srcRect l="0" t="0" r="19491" b="65220"/>
          <a:stretch/>
        </p:blipFill>
        <p:spPr>
          <a:xfrm>
            <a:off x="4662720" y="1690560"/>
            <a:ext cx="3920400" cy="1253880"/>
          </a:xfrm>
          <a:prstGeom prst="rect">
            <a:avLst/>
          </a:prstGeom>
          <a:ln w="9360">
            <a:solidFill>
              <a:schemeClr val="dk1"/>
            </a:solidFill>
            <a:round/>
          </a:ln>
        </p:spPr>
      </p:pic>
      <p:sp>
        <p:nvSpPr>
          <p:cNvPr id="407" name="CustomShape 4"/>
          <p:cNvSpPr/>
          <p:nvPr/>
        </p:nvSpPr>
        <p:spPr>
          <a:xfrm>
            <a:off x="4411440" y="2620440"/>
            <a:ext cx="798120" cy="401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Google Shape;377;p50" descr="https://lh3.googleusercontent.com/TA9PHYgDaHK3e8D1fTJQhJGbxDp0SyuQQlcbC16U5l1nIJ83QsBtLirPWFbu5Vk2qWVeycGUD3jsQiMfc8ahCJZ7rwmjNbbr8UwLjO646mQfwlSAg9xyWtHm_rYLp49G2SDnOL5NMsYaXqGE1Mplj3iq2Z5YVsFd1PQq9Qr0qWEQmRdR-el1P8uuvUV6X9bfoc3pIjMXqM1dMtiodkMG5pCNP3lGjFC6pkxZgQO41hxfXQaNHwA5N_TBH41Z1_ymzQbFl8GY8710URhE0Qp8AACDSi-tU531zBO_Rm54amc-4timntUaCG9iVUmEEaQutiM0niPJXMUC7LOnaGeu0nZtqpjs-yYW05Qp8u-gcd8xWIMxVj191sOv6tGrdeHKInAp2NqW8CazTlRp_p2FSf1SuCQdJV8EyZsAQpEMgg5mYnsVnI-t6KPeQsSXVwmlQ_MknWD8vbv1VHuO7Yh6G_r5skEpR88EaN_nUXdraEDhcSA2ct3pWh0o9qG45Umo4GkcY-F5sui9jq94agE5GWUZNIubipW2f0d6qG0wkx61rMRlw3ENBYltaNG4NEiOIQKnCSeT_V9jCknsUTCG5aZXZO7LLNPnjOfGF_-SSP_4ClvRllIiepjKePXy4500=w430-h859-no"/>
          <p:cNvPicPr/>
          <p:nvPr/>
        </p:nvPicPr>
        <p:blipFill>
          <a:blip r:embed="rId2"/>
          <a:srcRect l="0" t="0" r="0" b="18224"/>
          <a:stretch/>
        </p:blipFill>
        <p:spPr>
          <a:xfrm>
            <a:off x="696600" y="1161720"/>
            <a:ext cx="2201760" cy="3605400"/>
          </a:xfrm>
          <a:prstGeom prst="rect">
            <a:avLst/>
          </a:prstGeom>
          <a:ln>
            <a:noFill/>
          </a:ln>
        </p:spPr>
      </p:pic>
      <p:sp>
        <p:nvSpPr>
          <p:cNvPr id="409" name="CustomShape 5"/>
          <p:cNvSpPr/>
          <p:nvPr/>
        </p:nvSpPr>
        <p:spPr>
          <a:xfrm>
            <a:off x="1163160" y="2274480"/>
            <a:ext cx="1163160" cy="3902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四、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傳輸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387A2B8-3234-4D69-9EF2-C7C400EB9563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掃描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網路接點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本範例在了解</a:t>
            </a:r>
            <a:r>
              <a:rPr b="1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1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與</a:t>
            </a:r>
            <a:r>
              <a:rPr b="1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1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掃描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請建立一個新的計畫檔，命名為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請開啟範例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wifiscan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WiFi.mode(WIFI_STA);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設定模式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1.WIFI_AP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AP 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模式      </a:t>
            </a:r>
            <a:r>
              <a:rPr b="1" lang="en-US" sz="1900" spc="-1" strike="noStrike">
                <a:solidFill>
                  <a:srgbClr val="ff0000"/>
                </a:solidFill>
                <a:latin typeface="Arial"/>
                <a:ea typeface="Arial"/>
              </a:rPr>
              <a:t>2.WIFI_STA</a:t>
            </a:r>
            <a:r>
              <a:rPr b="1" lang="zh-TW" sz="1900" spc="-1" strike="noStrike">
                <a:solidFill>
                  <a:srgbClr val="ff0000"/>
                </a:solidFill>
                <a:latin typeface="Arial"/>
                <a:ea typeface="Arial"/>
              </a:rPr>
              <a:t>：</a:t>
            </a:r>
            <a:r>
              <a:rPr b="1" lang="en-US" sz="1900" spc="-1" strike="noStrike">
                <a:solidFill>
                  <a:srgbClr val="ff0000"/>
                </a:solidFill>
                <a:latin typeface="Arial"/>
                <a:ea typeface="Arial"/>
              </a:rPr>
              <a:t>Client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3.WIFI_AP_STA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：同時   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4.WIFI_OFF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：關閉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WiFi.disconnect();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斷線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8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n=WiFi.scanNetworks()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搜索附近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，將數量存入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n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，結果存入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WiFi.SSID(i)=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名稱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WiFi.RSSI(i)=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強度</a:t>
            </a:r>
            <a:br/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WiFi.encryptionType(i)=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認證方式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5040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5040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77840" indent="-50400">
              <a:lnSpc>
                <a:spcPct val="8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7A02F05-D45F-46EF-8A84-EF20E7A0577A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6" name="Google Shape;393;p52" descr=""/>
          <p:cNvPicPr/>
          <p:nvPr/>
        </p:nvPicPr>
        <p:blipFill>
          <a:blip r:embed="rId1"/>
          <a:stretch/>
        </p:blipFill>
        <p:spPr>
          <a:xfrm>
            <a:off x="5868000" y="195480"/>
            <a:ext cx="2035440" cy="225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64E55B0-B6D4-4F87-AAB0-62372C4E0E2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0" name="Google Shape;401;p53" descr=""/>
          <p:cNvPicPr/>
          <p:nvPr/>
        </p:nvPicPr>
        <p:blipFill>
          <a:blip r:embed="rId1"/>
          <a:stretch/>
        </p:blipFill>
        <p:spPr>
          <a:xfrm>
            <a:off x="1598040" y="70920"/>
            <a:ext cx="5728680" cy="531072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1591200" y="1083600"/>
            <a:ext cx="1714320" cy="38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5"/>
          <p:cNvSpPr/>
          <p:nvPr/>
        </p:nvSpPr>
        <p:spPr>
          <a:xfrm>
            <a:off x="3086280" y="4815360"/>
            <a:ext cx="1714320" cy="38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6"/>
          <p:cNvSpPr/>
          <p:nvPr/>
        </p:nvSpPr>
        <p:spPr>
          <a:xfrm>
            <a:off x="5232600" y="4123800"/>
            <a:ext cx="1714320" cy="38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連線讀取測試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471600" y="1027080"/>
            <a:ext cx="5914800" cy="35042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本範例在了解使用</a:t>
            </a: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1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及</a:t>
            </a: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1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讀取網頁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開啟範例檔讀取網頁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PM25.txt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https://t.ly/WZJEj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WiFiMulti.addAP(SSID,PASSWORD)//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加入一組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SSID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及密碼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WiFiMulti.run()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，執行連線，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WL_CONNECTED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代表連線成功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HTTPClient http;//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宣告一個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讀取資料物件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http.begin(“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網址”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); 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讀取網址內容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字串變數＝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http.getString()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，將讀取的內容存入字串變數中通常叫做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payload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EB95DB3-7380-441E-BF55-8582D380720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讀取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opendata PM2.5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628560" y="131220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88920"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我們利用環保局的網站內的資訊</a:t>
            </a:r>
            <a:br/>
            <a:r>
              <a:rPr b="0" lang="en-US" sz="23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https://opendata.epa.gov.tw/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已知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opendata pm2.5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網址：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Verdana"/>
                <a:ea typeface="Verdana"/>
                <a:hlinkClick r:id="rId2"/>
              </a:rPr>
              <a:t>http://opendata2.epa.gov.tw/AQI.json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0070c0"/>
                </a:solidFill>
                <a:highlight>
                  <a:srgbClr val="ffffff"/>
                </a:highlight>
                <a:latin typeface="Arial"/>
                <a:ea typeface="Arial"/>
              </a:rPr>
              <a:t>                                                 </a:t>
            </a:r>
            <a:r>
              <a:rPr b="1" lang="en-US" sz="1800" spc="-1" strike="noStrike">
                <a:solidFill>
                  <a:srgbClr val="0070c0"/>
                </a:solidFill>
                <a:highlight>
                  <a:srgbClr val="ffffff"/>
                </a:highlight>
                <a:latin typeface="Arial"/>
                <a:ea typeface="Arial"/>
              </a:rPr>
              <a:t>url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        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1640" indent="-3488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修改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WIFI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的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ssid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及密碼（可從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scan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的地方獲取）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1640" indent="-3488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修改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url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內容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47640" indent="-34272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url="http://opendata.epa.gov.tw/ws/Data/ATM00625/?&amp;format=json"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1640" indent="-3488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String payload = http.getString();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讀取到的內容會放在</a:t>
            </a:r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payload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1640" indent="-21564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8FF3994-6324-4919-BB08-069CD7309C53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課程大綱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311760" y="1152360"/>
            <a:ext cx="3837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簡介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及教學板說明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環境設定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基礎感測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LED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DHT11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藍芽互動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基礎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Terminal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藍芽指令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APP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語音互動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4374720" y="1152360"/>
            <a:ext cx="3837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 startAt="4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傳輸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HttpClient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（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AQI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指數）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ThingSpeak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圖表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158C8D1-C3AA-469F-A798-7CDE84BCB746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讀取結果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JSON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：</a:t>
            </a: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t.ly/Ms6a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1331640" y="1200240"/>
            <a:ext cx="3568320" cy="36003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讀取的內容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也有可能是亂碼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若要剖析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JSON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內容，則須加上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JSON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函式庫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83E248D-F967-4E59-9E3B-A408C440592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3" name="Google Shape;426;p56" descr=""/>
          <p:cNvPicPr/>
          <p:nvPr/>
        </p:nvPicPr>
        <p:blipFill>
          <a:blip r:embed="rId3"/>
          <a:stretch/>
        </p:blipFill>
        <p:spPr>
          <a:xfrm>
            <a:off x="276120" y="2666520"/>
            <a:ext cx="8123760" cy="223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229680" y="273960"/>
            <a:ext cx="238248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ArduinJSON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函式庫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303120" y="1369080"/>
            <a:ext cx="213048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抓取特定</a:t>
            </a:r>
            <a:r>
              <a:rPr b="0" lang="en-US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SiteID</a:t>
            </a:r>
            <a:r>
              <a:rPr b="0" lang="zh-TW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的</a:t>
            </a:r>
            <a:r>
              <a:rPr b="0" lang="en-US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PM2.5</a:t>
            </a:r>
            <a:r>
              <a:rPr b="0" lang="zh-TW" sz="1800" spc="-1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</a:rPr>
              <a:t>範例：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https://t.ly/s6tI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735F66-77E9-4E4E-AF47-00338785868E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7" name="Google Shape;435;p57" descr=""/>
          <p:cNvPicPr/>
          <p:nvPr/>
        </p:nvPicPr>
        <p:blipFill>
          <a:blip r:embed="rId2"/>
          <a:stretch/>
        </p:blipFill>
        <p:spPr>
          <a:xfrm>
            <a:off x="2612520" y="417960"/>
            <a:ext cx="6342480" cy="41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233640" y="558360"/>
            <a:ext cx="6390000" cy="15390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Thingspeak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233640" y="2125440"/>
            <a:ext cx="6390000" cy="5940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440" name="TextShape 3"/>
          <p:cNvSpPr txBox="1"/>
          <p:nvPr/>
        </p:nvSpPr>
        <p:spPr>
          <a:xfrm>
            <a:off x="6354360" y="349740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8748C95-01DC-41A9-BE4C-B10B3A1C7DB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溫濕度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LM35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三極體感測器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DHT-11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溫濕度傳感器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DHT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須載入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simpledht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函式庫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267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草稿碼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匯入程式庫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/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管理程式庫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514E14F-F7C4-4AB5-8397-2D7D29690C3B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4" name="Google Shape;450;p59" descr="TB1xRiHKVXXXXX2XFXXXXXXXXXX_!!0-item_pic"/>
          <p:cNvPicPr/>
          <p:nvPr/>
        </p:nvPicPr>
        <p:blipFill>
          <a:blip r:embed="rId1"/>
          <a:stretch/>
        </p:blipFill>
        <p:spPr>
          <a:xfrm>
            <a:off x="4722120" y="761040"/>
            <a:ext cx="3978720" cy="350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5.2 ThingSpeak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ThingSpeak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為知名軟體商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Matlab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所提供的資料紀錄雲端平台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Matlab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本身就是做數值分析，因此本網站重點在提供圖表表現，而非資料查詢與儲存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BE1DF88-BEB6-4CBA-82A4-D50A72DFA567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8" name="Google Shape;458;p60" descr=""/>
          <p:cNvPicPr/>
          <p:nvPr/>
        </p:nvPicPr>
        <p:blipFill>
          <a:blip r:embed="rId1"/>
          <a:stretch/>
        </p:blipFill>
        <p:spPr>
          <a:xfrm>
            <a:off x="628560" y="1080"/>
            <a:ext cx="7439760" cy="50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Thingspeak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註冊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網址：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https://thingspeak.com/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建立帳號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建立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Channel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輸入相關資訊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Save channel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https://t.ly/yAAlD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93F521C-42CF-4534-BDB6-FE72609479B1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2" name="Google Shape;466;p61" descr=""/>
          <p:cNvPicPr/>
          <p:nvPr/>
        </p:nvPicPr>
        <p:blipFill>
          <a:blip r:embed="rId3"/>
          <a:stretch/>
        </p:blipFill>
        <p:spPr>
          <a:xfrm>
            <a:off x="4762440" y="249480"/>
            <a:ext cx="2846880" cy="2248560"/>
          </a:xfrm>
          <a:prstGeom prst="rect">
            <a:avLst/>
          </a:prstGeom>
          <a:ln>
            <a:noFill/>
          </a:ln>
        </p:spPr>
      </p:pic>
      <p:pic>
        <p:nvPicPr>
          <p:cNvPr id="453" name="Google Shape;467;p61" descr=""/>
          <p:cNvPicPr/>
          <p:nvPr/>
        </p:nvPicPr>
        <p:blipFill>
          <a:blip r:embed="rId4"/>
          <a:stretch/>
        </p:blipFill>
        <p:spPr>
          <a:xfrm>
            <a:off x="4956120" y="2787840"/>
            <a:ext cx="2628360" cy="225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查看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API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Key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E6D8434-FFC4-40D3-9994-0DDAEE73FD74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7" name="Google Shape;475;p62" descr=""/>
          <p:cNvPicPr/>
          <p:nvPr/>
        </p:nvPicPr>
        <p:blipFill>
          <a:blip r:embed="rId1"/>
          <a:stretch/>
        </p:blipFill>
        <p:spPr>
          <a:xfrm>
            <a:off x="734760" y="1040040"/>
            <a:ext cx="6587280" cy="4258800"/>
          </a:xfrm>
          <a:prstGeom prst="rect">
            <a:avLst/>
          </a:prstGeom>
          <a:ln>
            <a:noFill/>
          </a:ln>
        </p:spPr>
      </p:pic>
      <p:sp>
        <p:nvSpPr>
          <p:cNvPr id="458" name="CustomShape 4"/>
          <p:cNvSpPr/>
          <p:nvPr/>
        </p:nvSpPr>
        <p:spPr>
          <a:xfrm>
            <a:off x="3381480" y="1040040"/>
            <a:ext cx="485640" cy="323640"/>
          </a:xfrm>
          <a:prstGeom prst="rect">
            <a:avLst/>
          </a:prstGeom>
          <a:noFill/>
          <a:ln w="1260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5"/>
          <p:cNvSpPr/>
          <p:nvPr/>
        </p:nvSpPr>
        <p:spPr>
          <a:xfrm>
            <a:off x="4572000" y="3111840"/>
            <a:ext cx="2430000" cy="377640"/>
          </a:xfrm>
          <a:prstGeom prst="rect">
            <a:avLst/>
          </a:prstGeom>
          <a:noFill/>
          <a:ln w="1260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如何送資料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https://api.thingspeak.com/update?api_key=ZFOIVIP4O8SB9K47&amp;field1=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資料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1&amp;field2=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資料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2&amp;....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90000"/>
              </a:lnSpc>
              <a:spcBef>
                <a:spcPts val="400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http</a:t>
            </a: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</a:t>
            </a:r>
            <a:r>
              <a:rPr b="0" lang="zh-TW" sz="1400" spc="-1" strike="noStrike">
                <a:solidFill>
                  <a:srgbClr val="ff0000"/>
                </a:solidFill>
                <a:latin typeface="Arial"/>
                <a:ea typeface="Arial"/>
              </a:rPr>
              <a:t>可用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http</a:t>
            </a:r>
            <a:r>
              <a:rPr b="0" lang="zh-TW" sz="1400" spc="-1" strike="noStrike">
                <a:solidFill>
                  <a:srgbClr val="ff0000"/>
                </a:solidFill>
                <a:latin typeface="Arial"/>
                <a:ea typeface="Arial"/>
              </a:rPr>
              <a:t>代替，因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Arduino</a:t>
            </a:r>
            <a:r>
              <a:rPr b="0" lang="zh-TW" sz="1400" spc="-1" strike="noStrike">
                <a:solidFill>
                  <a:srgbClr val="ff0000"/>
                </a:solidFill>
                <a:latin typeface="Arial"/>
                <a:ea typeface="Arial"/>
              </a:rPr>
              <a:t>目前支援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http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手動送看看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17100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https://api.thingspeak.com/update?api_key=ZFOIVIP4O8SB9K47&amp;field1=30&amp;field2=60</a:t>
            </a:r>
            <a:br/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第一紅點出線了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77840" indent="-3780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5AC8DA-2B2C-4E96-836C-A7310724481A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63" name="Google Shape;485;p63" descr=""/>
          <p:cNvPicPr/>
          <p:nvPr/>
        </p:nvPicPr>
        <p:blipFill>
          <a:blip r:embed="rId1"/>
          <a:srcRect l="51621" t="46087" r="1099" b="35393"/>
          <a:stretch/>
        </p:blipFill>
        <p:spPr>
          <a:xfrm>
            <a:off x="4032000" y="195480"/>
            <a:ext cx="3363120" cy="917640"/>
          </a:xfrm>
          <a:prstGeom prst="rect">
            <a:avLst/>
          </a:prstGeom>
          <a:ln>
            <a:noFill/>
          </a:ln>
        </p:spPr>
      </p:pic>
      <p:pic>
        <p:nvPicPr>
          <p:cNvPr id="464" name="Google Shape;486;p63" descr=""/>
          <p:cNvPicPr/>
          <p:nvPr/>
        </p:nvPicPr>
        <p:blipFill>
          <a:blip r:embed="rId2"/>
          <a:stretch/>
        </p:blipFill>
        <p:spPr>
          <a:xfrm>
            <a:off x="4835520" y="3151800"/>
            <a:ext cx="2559240" cy="1751760"/>
          </a:xfrm>
          <a:prstGeom prst="rect">
            <a:avLst/>
          </a:prstGeom>
          <a:ln>
            <a:noFill/>
          </a:ln>
        </p:spPr>
      </p:pic>
      <p:pic>
        <p:nvPicPr>
          <p:cNvPr id="465" name="Google Shape;487;p63" descr=""/>
          <p:cNvPicPr/>
          <p:nvPr/>
        </p:nvPicPr>
        <p:blipFill>
          <a:blip r:embed="rId3"/>
          <a:stretch/>
        </p:blipFill>
        <p:spPr>
          <a:xfrm>
            <a:off x="758160" y="4148280"/>
            <a:ext cx="2250720" cy="123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改變圖形格式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1486080" y="1200240"/>
            <a:ext cx="2977920" cy="36003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748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Title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：表頭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X(Y)-Axis:X(Y)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軸名稱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Color: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線顏色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Background: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背景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Type: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圖形樣式</a:t>
            </a:r>
            <a:br/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spline: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曲線圖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Dynamic: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自動更新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Days: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顯示天數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77840" indent="-177480">
              <a:lnSpc>
                <a:spcPct val="7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Results:</a:t>
            </a:r>
            <a:r>
              <a:rPr b="0" lang="zh-TW" sz="1600" spc="-1" strike="noStrike">
                <a:solidFill>
                  <a:srgbClr val="595959"/>
                </a:solidFill>
                <a:latin typeface="Arial"/>
                <a:ea typeface="Arial"/>
              </a:rPr>
              <a:t>最多幾點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Timescale: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多少分鐘只算一點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Avreage: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每幾點平均只算一點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Median: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每幾點取中位數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Sum: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每幾點取總和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20560" indent="-177480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Rounding: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四捨五入到幾位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04920">
              <a:lnSpc>
                <a:spcPct val="7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D4E2099-2844-459F-A81E-57638ED8290A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69" name="Google Shape;495;p64" descr=""/>
          <p:cNvPicPr/>
          <p:nvPr/>
        </p:nvPicPr>
        <p:blipFill>
          <a:blip r:embed="rId1"/>
          <a:srcRect l="0" t="0" r="2428" b="26316"/>
          <a:stretch/>
        </p:blipFill>
        <p:spPr>
          <a:xfrm>
            <a:off x="4032000" y="878760"/>
            <a:ext cx="3968640" cy="2556000"/>
          </a:xfrm>
          <a:prstGeom prst="rect">
            <a:avLst/>
          </a:prstGeom>
          <a:ln>
            <a:noFill/>
          </a:ln>
        </p:spPr>
      </p:pic>
      <p:sp>
        <p:nvSpPr>
          <p:cNvPr id="470" name="CustomShape 4"/>
          <p:cNvSpPr/>
          <p:nvPr/>
        </p:nvSpPr>
        <p:spPr>
          <a:xfrm>
            <a:off x="4527360" y="1167480"/>
            <a:ext cx="2977920" cy="36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 marL="3049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0492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54160" indent="-171000">
              <a:lnSpc>
                <a:spcPct val="100000"/>
              </a:lnSpc>
              <a:spcBef>
                <a:spcPts val="300"/>
              </a:spcBef>
              <a:buClr>
                <a:srgbClr val="ffab4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Data Min-Max:</a:t>
            </a:r>
            <a:r>
              <a:rPr b="0" lang="zh-TW" sz="1700" spc="-1" strike="noStrike">
                <a:solidFill>
                  <a:srgbClr val="000000"/>
                </a:solidFill>
                <a:latin typeface="Calibri"/>
                <a:ea typeface="Calibri"/>
              </a:rPr>
              <a:t>只取範圍內，超過會被忽略</a:t>
            </a:r>
            <a:endParaRPr b="0" lang="en-US" sz="1700" spc="-1" strike="noStrike">
              <a:latin typeface="Arial"/>
            </a:endParaRPr>
          </a:p>
          <a:p>
            <a:pPr marL="254160" indent="-171000">
              <a:lnSpc>
                <a:spcPct val="100000"/>
              </a:lnSpc>
              <a:spcBef>
                <a:spcPts val="300"/>
              </a:spcBef>
              <a:buClr>
                <a:srgbClr val="ffab4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Y-Axis:Y</a:t>
            </a:r>
            <a:r>
              <a:rPr b="0" lang="zh-TW" sz="1700" spc="-1" strike="noStrike">
                <a:solidFill>
                  <a:srgbClr val="000000"/>
                </a:solidFill>
                <a:latin typeface="Calibri"/>
                <a:ea typeface="Calibri"/>
              </a:rPr>
              <a:t>軸顯示區域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471" name="CustomShape 5"/>
          <p:cNvSpPr/>
          <p:nvPr/>
        </p:nvSpPr>
        <p:spPr>
          <a:xfrm>
            <a:off x="1682640" y="3477600"/>
            <a:ext cx="161640" cy="875880"/>
          </a:xfrm>
          <a:prstGeom prst="leftBracket">
            <a:avLst>
              <a:gd name="adj" fmla="val 8333"/>
            </a:avLst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"/>
          <p:cNvSpPr/>
          <p:nvPr/>
        </p:nvSpPr>
        <p:spPr>
          <a:xfrm rot="5400000">
            <a:off x="1195560" y="3802680"/>
            <a:ext cx="5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400" spc="-1" strike="noStrike">
                <a:solidFill>
                  <a:srgbClr val="000000"/>
                </a:solidFill>
                <a:latin typeface="Calibri"/>
                <a:ea typeface="Calibri"/>
              </a:rPr>
              <a:t>擇一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解答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注意事項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char SSID[]="You";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char PASSWORD[]="0933932774";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char url[]="http://api.thingspeak.com/update?api_key=ZFOIVIP4O8SB9K47";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……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String url1 = url;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url1 = url1 + “&amp;field1=” + 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溫度 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+ “&amp;field2=” + </a:t>
            </a:r>
            <a:r>
              <a:rPr b="0" lang="zh-TW" sz="1400" spc="-1" strike="noStrike">
                <a:solidFill>
                  <a:srgbClr val="595959"/>
                </a:solidFill>
                <a:latin typeface="Arial"/>
                <a:ea typeface="Arial"/>
              </a:rPr>
              <a:t>濕度</a:t>
            </a: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8920"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解答：上傳溫濕度：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https://t.ly/xYGA5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EEE049-DC44-4BFB-A9EE-468D0A5C6947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一、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ESP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簡介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9E1EBEF-EBD6-4B99-84AA-D7518A575D5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送資料到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Thingspeak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考驗時間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8580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將溫濕度送到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ThingSpeak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48CA639-3995-4979-B129-5EDAF75DBCD7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79" name="Google Shape;513;p66" descr=""/>
          <p:cNvPicPr/>
          <p:nvPr/>
        </p:nvPicPr>
        <p:blipFill>
          <a:blip r:embed="rId1"/>
          <a:stretch/>
        </p:blipFill>
        <p:spPr>
          <a:xfrm>
            <a:off x="1431000" y="2238120"/>
            <a:ext cx="6034320" cy="230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471600" y="205560"/>
            <a:ext cx="5914800" cy="74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Iframe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嵌入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471600" y="1027080"/>
            <a:ext cx="5914800" cy="24472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177840" indent="-171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可放置在其他網站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4843440" y="3575520"/>
            <a:ext cx="154260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F0DA432-B998-45DC-B297-299DE85937AD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83" name="Google Shape;521;p67" descr=""/>
          <p:cNvPicPr/>
          <p:nvPr/>
        </p:nvPicPr>
        <p:blipFill>
          <a:blip r:embed="rId1"/>
          <a:stretch/>
        </p:blipFill>
        <p:spPr>
          <a:xfrm>
            <a:off x="1709640" y="1707480"/>
            <a:ext cx="5148360" cy="2493360"/>
          </a:xfrm>
          <a:prstGeom prst="rect">
            <a:avLst/>
          </a:prstGeom>
          <a:ln>
            <a:noFill/>
          </a:ln>
        </p:spPr>
      </p:pic>
      <p:pic>
        <p:nvPicPr>
          <p:cNvPr id="484" name="Google Shape;522;p67" descr=""/>
          <p:cNvPicPr/>
          <p:nvPr/>
        </p:nvPicPr>
        <p:blipFill>
          <a:blip r:embed="rId2"/>
          <a:stretch/>
        </p:blipFill>
        <p:spPr>
          <a:xfrm>
            <a:off x="4086000" y="3111840"/>
            <a:ext cx="3036600" cy="1959480"/>
          </a:xfrm>
          <a:prstGeom prst="rect">
            <a:avLst/>
          </a:prstGeom>
          <a:ln w="9360">
            <a:solidFill>
              <a:schemeClr val="dk1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五、</a:t>
            </a: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NBIoT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8952C59-6D72-40DE-81B9-DAEB2E750A3B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LPWAN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457560" y="925560"/>
            <a:ext cx="579384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8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LPWAN</a:t>
            </a:r>
            <a:r>
              <a:rPr b="1" lang="zh-TW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（</a:t>
            </a:r>
            <a:r>
              <a:rPr b="1" lang="en-US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Low-Power Wide-Area Network</a:t>
            </a:r>
            <a:r>
              <a:rPr b="1" lang="zh-TW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，低功率廣域網路）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Google Shape;536;p69" descr=""/>
          <p:cNvPicPr/>
          <p:nvPr/>
        </p:nvPicPr>
        <p:blipFill>
          <a:blip r:embed="rId1"/>
          <a:stretch/>
        </p:blipFill>
        <p:spPr>
          <a:xfrm>
            <a:off x="457560" y="1450080"/>
            <a:ext cx="8228520" cy="338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NB-IOT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536760" y="1655640"/>
            <a:ext cx="40399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規格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TextShape 3"/>
          <p:cNvSpPr txBox="1"/>
          <p:nvPr/>
        </p:nvSpPr>
        <p:spPr>
          <a:xfrm>
            <a:off x="536760" y="2127960"/>
            <a:ext cx="4039920" cy="227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15000"/>
              </a:lnSpc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下載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(Downlink)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250 kbpsFeature 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上傳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(Uplink)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250 kbps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延遲時間：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1.6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到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10</a:t>
            </a: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秒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雙工技術：半雙工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設備接收帶寬：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180 kHz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spcAft>
                <a:spcPts val="1599"/>
              </a:spcAft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設備發射功率：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20/23 dBm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TextShape 4"/>
          <p:cNvSpPr txBox="1"/>
          <p:nvPr/>
        </p:nvSpPr>
        <p:spPr>
          <a:xfrm>
            <a:off x="4572000" y="1655640"/>
            <a:ext cx="40417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特色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5" name="Google Shape;545;p70" descr=""/>
          <p:cNvPicPr/>
          <p:nvPr/>
        </p:nvPicPr>
        <p:blipFill>
          <a:blip r:embed="rId1"/>
          <a:stretch/>
        </p:blipFill>
        <p:spPr>
          <a:xfrm>
            <a:off x="4572000" y="2286720"/>
            <a:ext cx="4041720" cy="1957320"/>
          </a:xfrm>
          <a:prstGeom prst="rect">
            <a:avLst/>
          </a:prstGeom>
          <a:ln>
            <a:noFill/>
          </a:ln>
        </p:spPr>
      </p:pic>
      <p:sp>
        <p:nvSpPr>
          <p:cNvPr id="496" name="CustomShape 5"/>
          <p:cNvSpPr/>
          <p:nvPr/>
        </p:nvSpPr>
        <p:spPr>
          <a:xfrm>
            <a:off x="457560" y="925560"/>
            <a:ext cx="39614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NB-IoT(Narrow Band-IoT)( Cat.NB1)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NB-IOT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536760" y="1655640"/>
            <a:ext cx="40399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規格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536760" y="2127960"/>
            <a:ext cx="4039920" cy="227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15000"/>
              </a:lnSpc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中華電信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B8-900MHz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遠傳電信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B28-700MHz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台灣大哥大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B28-700MHz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亞太電信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B8-900MHz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20"/>
              </a:spcBef>
              <a:spcAft>
                <a:spcPts val="1599"/>
              </a:spcAft>
              <a:buClr>
                <a:srgbClr val="002060"/>
              </a:buClr>
              <a:buFont typeface="Arial"/>
              <a:buChar char="●"/>
            </a:pPr>
            <a:r>
              <a:rPr b="0" lang="zh-TW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台灣之星      </a:t>
            </a:r>
            <a:r>
              <a:rPr b="0" lang="en-US" sz="16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B8-900MHz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TextShape 4"/>
          <p:cNvSpPr txBox="1"/>
          <p:nvPr/>
        </p:nvSpPr>
        <p:spPr>
          <a:xfrm>
            <a:off x="4572000" y="1655640"/>
            <a:ext cx="4041720" cy="479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zh-TW" sz="2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注意事項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CustomShape 5"/>
          <p:cNvSpPr/>
          <p:nvPr/>
        </p:nvSpPr>
        <p:spPr>
          <a:xfrm>
            <a:off x="457560" y="925560"/>
            <a:ext cx="396144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TW" sz="15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各電信商使用頻段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02" name="TextShape 6"/>
          <p:cNvSpPr txBox="1"/>
          <p:nvPr/>
        </p:nvSpPr>
        <p:spPr>
          <a:xfrm>
            <a:off x="4572000" y="2127960"/>
            <a:ext cx="4041720" cy="227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15000"/>
              </a:lnSpc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傳輸頻率不能太高   </a:t>
            </a:r>
            <a:r>
              <a:rPr b="0" lang="en-US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&gt;15min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6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傳輸量盡可能的低   </a:t>
            </a:r>
            <a:r>
              <a:rPr b="0" lang="en-US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&lt;256 Bytes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60"/>
              </a:spcBef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無法移動使用        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15000"/>
              </a:lnSpc>
              <a:spcBef>
                <a:spcPts val="360"/>
              </a:spcBef>
              <a:spcAft>
                <a:spcPts val="1599"/>
              </a:spcAft>
              <a:buClr>
                <a:srgbClr val="002060"/>
              </a:buClr>
              <a:buFont typeface="Arial"/>
              <a:buChar char="●"/>
            </a:pPr>
            <a:r>
              <a:rPr b="0" lang="zh-TW" sz="18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離線式使用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525240" y="281160"/>
            <a:ext cx="8093160" cy="763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3600" spc="-1" strike="noStrike">
                <a:solidFill>
                  <a:srgbClr val="ffffff"/>
                </a:solidFill>
                <a:latin typeface="Microsoft JhengHei"/>
                <a:ea typeface="Microsoft JhengHei"/>
              </a:rPr>
              <a:t>測試與除錯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601560" y="2877120"/>
            <a:ext cx="1518120" cy="271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的通訊流程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621000" y="350892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1801440" y="3356280"/>
            <a:ext cx="1679400" cy="763200"/>
          </a:xfrm>
          <a:prstGeom prst="diamond">
            <a:avLst/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是否註冊？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7" name="CustomShape 5"/>
          <p:cNvSpPr/>
          <p:nvPr/>
        </p:nvSpPr>
        <p:spPr>
          <a:xfrm>
            <a:off x="3969720" y="350892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開啟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TCP</a:t>
            </a: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連線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8" name="CustomShape 6"/>
          <p:cNvSpPr/>
          <p:nvPr/>
        </p:nvSpPr>
        <p:spPr>
          <a:xfrm>
            <a:off x="5671440" y="348804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傳送封包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9" name="CustomShape 7"/>
          <p:cNvSpPr/>
          <p:nvPr/>
        </p:nvSpPr>
        <p:spPr>
          <a:xfrm rot="16200000">
            <a:off x="1365120" y="35856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8"/>
          <p:cNvSpPr/>
          <p:nvPr/>
        </p:nvSpPr>
        <p:spPr>
          <a:xfrm rot="16200000">
            <a:off x="3564720" y="35992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9"/>
          <p:cNvSpPr/>
          <p:nvPr/>
        </p:nvSpPr>
        <p:spPr>
          <a:xfrm rot="16200000">
            <a:off x="5262480" y="35650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0"/>
          <p:cNvSpPr/>
          <p:nvPr/>
        </p:nvSpPr>
        <p:spPr>
          <a:xfrm>
            <a:off x="7120080" y="3488040"/>
            <a:ext cx="11167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Server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3" name="CustomShape 11"/>
          <p:cNvSpPr/>
          <p:nvPr/>
        </p:nvSpPr>
        <p:spPr>
          <a:xfrm rot="16200000">
            <a:off x="6689880" y="35812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2"/>
          <p:cNvSpPr/>
          <p:nvPr/>
        </p:nvSpPr>
        <p:spPr>
          <a:xfrm>
            <a:off x="621000" y="1252080"/>
            <a:ext cx="151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的檢測流程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5" name="CustomShape 13"/>
          <p:cNvSpPr/>
          <p:nvPr/>
        </p:nvSpPr>
        <p:spPr>
          <a:xfrm>
            <a:off x="621000" y="178920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6" name="CustomShape 14"/>
          <p:cNvSpPr/>
          <p:nvPr/>
        </p:nvSpPr>
        <p:spPr>
          <a:xfrm>
            <a:off x="1657800" y="1779840"/>
            <a:ext cx="9385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硬體檢查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7" name="CustomShape 15"/>
          <p:cNvSpPr/>
          <p:nvPr/>
        </p:nvSpPr>
        <p:spPr>
          <a:xfrm>
            <a:off x="3041640" y="1779840"/>
            <a:ext cx="8272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SIM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8" name="CustomShape 16"/>
          <p:cNvSpPr/>
          <p:nvPr/>
        </p:nvSpPr>
        <p:spPr>
          <a:xfrm rot="16200000">
            <a:off x="1284480" y="18655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7"/>
          <p:cNvSpPr/>
          <p:nvPr/>
        </p:nvSpPr>
        <p:spPr>
          <a:xfrm rot="16200000">
            <a:off x="2669400" y="18766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8"/>
          <p:cNvSpPr/>
          <p:nvPr/>
        </p:nvSpPr>
        <p:spPr>
          <a:xfrm>
            <a:off x="4314960" y="179928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檢查信號強度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1" name="CustomShape 19"/>
          <p:cNvSpPr/>
          <p:nvPr/>
        </p:nvSpPr>
        <p:spPr>
          <a:xfrm>
            <a:off x="5973120" y="178740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設定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2" name="CustomShape 20"/>
          <p:cNvSpPr/>
          <p:nvPr/>
        </p:nvSpPr>
        <p:spPr>
          <a:xfrm rot="16200000">
            <a:off x="3939480" y="18817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1"/>
          <p:cNvSpPr/>
          <p:nvPr/>
        </p:nvSpPr>
        <p:spPr>
          <a:xfrm rot="16200000">
            <a:off x="5598000" y="18774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22"/>
          <p:cNvSpPr/>
          <p:nvPr/>
        </p:nvSpPr>
        <p:spPr>
          <a:xfrm>
            <a:off x="7307280" y="177804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PDP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5" name="CustomShape 23"/>
          <p:cNvSpPr/>
          <p:nvPr/>
        </p:nvSpPr>
        <p:spPr>
          <a:xfrm rot="16200000">
            <a:off x="6940800" y="185508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4"/>
          <p:cNvSpPr/>
          <p:nvPr/>
        </p:nvSpPr>
        <p:spPr>
          <a:xfrm>
            <a:off x="5848920" y="228744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7" name="CustomShape 25"/>
          <p:cNvSpPr/>
          <p:nvPr/>
        </p:nvSpPr>
        <p:spPr>
          <a:xfrm>
            <a:off x="7214400" y="228744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AT+CGDCONT?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8" name="CustomShape 26"/>
          <p:cNvSpPr/>
          <p:nvPr/>
        </p:nvSpPr>
        <p:spPr>
          <a:xfrm>
            <a:off x="4348080" y="226872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AT+CESQ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9" name="CustomShape 27"/>
          <p:cNvSpPr/>
          <p:nvPr/>
        </p:nvSpPr>
        <p:spPr>
          <a:xfrm>
            <a:off x="3010680" y="226872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AT+QCCID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0" name="CustomShape 28"/>
          <p:cNvSpPr/>
          <p:nvPr/>
        </p:nvSpPr>
        <p:spPr>
          <a:xfrm>
            <a:off x="1644480" y="226584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1" name="CustomShape 29"/>
          <p:cNvSpPr/>
          <p:nvPr/>
        </p:nvSpPr>
        <p:spPr>
          <a:xfrm>
            <a:off x="2241000" y="4119840"/>
            <a:ext cx="8035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AT+CEREG?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2" name="CustomShape 30"/>
          <p:cNvSpPr/>
          <p:nvPr/>
        </p:nvSpPr>
        <p:spPr>
          <a:xfrm>
            <a:off x="3912840" y="4119840"/>
            <a:ext cx="14227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AT+QIOPEN=1,0,"TCP","&lt;IP_address&gt;",&lt;port&gt;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3" name="CustomShape 31"/>
          <p:cNvSpPr/>
          <p:nvPr/>
        </p:nvSpPr>
        <p:spPr>
          <a:xfrm>
            <a:off x="5528160" y="4119840"/>
            <a:ext cx="14670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AT+QISEND=0,&lt;length&gt;,"av119,&lt;ID&gt;,&lt;data&gt;"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QUECTEL BC26</a:t>
            </a:r>
            <a:r>
              <a:rPr b="0" lang="zh-TW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教學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448920" y="1197360"/>
            <a:ext cx="4122720" cy="35107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測試伺服器：若無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public IP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的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port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可以使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用時，可連線本公司提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供的測試伺服器進行測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試，可以從本公司提供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的網頁觀察接收的資</a:t>
            </a:r>
            <a:r>
              <a:rPr b="0" lang="zh-TW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料，網頁網址為：</a:t>
            </a:r>
            <a:r>
              <a:rPr b="0" lang="en-US" sz="2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http://av119.ddns.net:8088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Google Shape;599;p73" descr=""/>
          <p:cNvPicPr/>
          <p:nvPr/>
        </p:nvPicPr>
        <p:blipFill>
          <a:blip r:embed="rId2"/>
          <a:stretch/>
        </p:blipFill>
        <p:spPr>
          <a:xfrm>
            <a:off x="4292640" y="2298600"/>
            <a:ext cx="4689000" cy="246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BC26 module</a:t>
            </a:r>
            <a:r>
              <a:rPr b="0" lang="zh-TW" sz="29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：</a:t>
            </a: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CHIPFANS SCom-BC26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448920" y="1197360"/>
            <a:ext cx="5316120" cy="35107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注意：雖然是</a:t>
            </a: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USB</a:t>
            </a: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的接頭，但直接插電腦</a:t>
            </a: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USB port</a:t>
            </a: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是沒作用的，要插在</a:t>
            </a: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CHIPFANS UCom-USB232</a:t>
            </a: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之後才能使用。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zh-TW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使用手冊：</a:t>
            </a:r>
            <a:r>
              <a:rPr b="0" lang="en-US" sz="3400" spc="-1" strike="noStrike" u="sng">
                <a:solidFill>
                  <a:srgbClr val="0097a7"/>
                </a:solidFill>
                <a:uFillTx/>
                <a:latin typeface="Times New Roman"/>
                <a:ea typeface="Times New Roman"/>
                <a:hlinkClick r:id="rId1"/>
              </a:rPr>
              <a:t>https://t.ly/4bS8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9" name="Google Shape;607;p74" descr=""/>
          <p:cNvPicPr/>
          <p:nvPr/>
        </p:nvPicPr>
        <p:blipFill>
          <a:blip r:embed="rId2"/>
          <a:stretch/>
        </p:blipFill>
        <p:spPr>
          <a:xfrm>
            <a:off x="5892480" y="1326960"/>
            <a:ext cx="3151080" cy="23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手動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ATcommand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傳送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TCP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封包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225720" y="1099440"/>
            <a:ext cx="8177760" cy="4309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ATcommand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程式：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https://t.ly/Rbed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8A25134-96D9-460F-B8CD-4649B9C398E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43" name="CustomShape 4"/>
          <p:cNvSpPr/>
          <p:nvPr/>
        </p:nvSpPr>
        <p:spPr>
          <a:xfrm>
            <a:off x="621000" y="381384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4" name="CustomShape 5"/>
          <p:cNvSpPr/>
          <p:nvPr/>
        </p:nvSpPr>
        <p:spPr>
          <a:xfrm>
            <a:off x="3135960" y="3639960"/>
            <a:ext cx="1212840" cy="763200"/>
          </a:xfrm>
          <a:prstGeom prst="diamond">
            <a:avLst/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註冊成功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5" name="CustomShape 6"/>
          <p:cNvSpPr/>
          <p:nvPr/>
        </p:nvSpPr>
        <p:spPr>
          <a:xfrm>
            <a:off x="4837680" y="379260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開啟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TCP</a:t>
            </a: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連線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6" name="CustomShape 7"/>
          <p:cNvSpPr/>
          <p:nvPr/>
        </p:nvSpPr>
        <p:spPr>
          <a:xfrm>
            <a:off x="6539400" y="377172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傳送封包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7" name="CustomShape 8"/>
          <p:cNvSpPr/>
          <p:nvPr/>
        </p:nvSpPr>
        <p:spPr>
          <a:xfrm rot="16200000">
            <a:off x="1276200" y="38905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9"/>
          <p:cNvSpPr/>
          <p:nvPr/>
        </p:nvSpPr>
        <p:spPr>
          <a:xfrm rot="16200000">
            <a:off x="4432680" y="388296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10"/>
          <p:cNvSpPr/>
          <p:nvPr/>
        </p:nvSpPr>
        <p:spPr>
          <a:xfrm rot="16200000">
            <a:off x="6130440" y="384876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1"/>
          <p:cNvSpPr/>
          <p:nvPr/>
        </p:nvSpPr>
        <p:spPr>
          <a:xfrm>
            <a:off x="7988040" y="3771720"/>
            <a:ext cx="11167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Server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1" name="CustomShape 12"/>
          <p:cNvSpPr/>
          <p:nvPr/>
        </p:nvSpPr>
        <p:spPr>
          <a:xfrm rot="16200000">
            <a:off x="7557840" y="38653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13"/>
          <p:cNvSpPr/>
          <p:nvPr/>
        </p:nvSpPr>
        <p:spPr>
          <a:xfrm>
            <a:off x="601560" y="1734480"/>
            <a:ext cx="151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的檢測流程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3" name="CustomShape 14"/>
          <p:cNvSpPr/>
          <p:nvPr/>
        </p:nvSpPr>
        <p:spPr>
          <a:xfrm>
            <a:off x="621000" y="2093760"/>
            <a:ext cx="5911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開機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4" name="CustomShape 15"/>
          <p:cNvSpPr/>
          <p:nvPr/>
        </p:nvSpPr>
        <p:spPr>
          <a:xfrm>
            <a:off x="1657800" y="2084760"/>
            <a:ext cx="93852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硬體檢查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5" name="CustomShape 16"/>
          <p:cNvSpPr/>
          <p:nvPr/>
        </p:nvSpPr>
        <p:spPr>
          <a:xfrm>
            <a:off x="3041640" y="2084760"/>
            <a:ext cx="8272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SIM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6" name="CustomShape 17"/>
          <p:cNvSpPr/>
          <p:nvPr/>
        </p:nvSpPr>
        <p:spPr>
          <a:xfrm rot="16200000">
            <a:off x="1284480" y="217044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8"/>
          <p:cNvSpPr/>
          <p:nvPr/>
        </p:nvSpPr>
        <p:spPr>
          <a:xfrm rot="16200000">
            <a:off x="2669400" y="21816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9"/>
          <p:cNvSpPr/>
          <p:nvPr/>
        </p:nvSpPr>
        <p:spPr>
          <a:xfrm>
            <a:off x="4314960" y="2104200"/>
            <a:ext cx="12128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檢查信號強度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9" name="CustomShape 20"/>
          <p:cNvSpPr/>
          <p:nvPr/>
        </p:nvSpPr>
        <p:spPr>
          <a:xfrm>
            <a:off x="5973120" y="209196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查詢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60" name="CustomShape 21"/>
          <p:cNvSpPr/>
          <p:nvPr/>
        </p:nvSpPr>
        <p:spPr>
          <a:xfrm rot="16200000">
            <a:off x="3939480" y="218664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22"/>
          <p:cNvSpPr/>
          <p:nvPr/>
        </p:nvSpPr>
        <p:spPr>
          <a:xfrm rot="16200000">
            <a:off x="5598000" y="21823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23"/>
          <p:cNvSpPr/>
          <p:nvPr/>
        </p:nvSpPr>
        <p:spPr>
          <a:xfrm rot="16200000">
            <a:off x="6940800" y="21600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4"/>
          <p:cNvSpPr/>
          <p:nvPr/>
        </p:nvSpPr>
        <p:spPr>
          <a:xfrm>
            <a:off x="7230960" y="2602800"/>
            <a:ext cx="19123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 </a:t>
            </a: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加上查詢結果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4" name="CustomShape 25"/>
          <p:cNvSpPr/>
          <p:nvPr/>
        </p:nvSpPr>
        <p:spPr>
          <a:xfrm>
            <a:off x="4348080" y="2573640"/>
            <a:ext cx="1146240" cy="6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AT+CESQ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結果查表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565" name="CustomShape 26"/>
          <p:cNvSpPr/>
          <p:nvPr/>
        </p:nvSpPr>
        <p:spPr>
          <a:xfrm>
            <a:off x="3010680" y="257364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AT+QCCID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6" name="CustomShape 27"/>
          <p:cNvSpPr/>
          <p:nvPr/>
        </p:nvSpPr>
        <p:spPr>
          <a:xfrm>
            <a:off x="1644480" y="2570760"/>
            <a:ext cx="11462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7" name="CustomShape 28"/>
          <p:cNvSpPr/>
          <p:nvPr/>
        </p:nvSpPr>
        <p:spPr>
          <a:xfrm>
            <a:off x="3395880" y="4375800"/>
            <a:ext cx="8035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AT+CEREG?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8" name="CustomShape 29"/>
          <p:cNvSpPr/>
          <p:nvPr/>
        </p:nvSpPr>
        <p:spPr>
          <a:xfrm>
            <a:off x="4780800" y="4403520"/>
            <a:ext cx="14227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AT+QIOPEN=1,0,"TCP","&lt;IP_address&gt;",&lt;port&gt;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69" name="CustomShape 30"/>
          <p:cNvSpPr/>
          <p:nvPr/>
        </p:nvSpPr>
        <p:spPr>
          <a:xfrm>
            <a:off x="6396120" y="4403520"/>
            <a:ext cx="14670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AT+QISEND=0,&lt;length&gt;,"av119,&lt;ID&gt;,&lt;data&gt;"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0" name="CustomShape 31"/>
          <p:cNvSpPr/>
          <p:nvPr/>
        </p:nvSpPr>
        <p:spPr>
          <a:xfrm>
            <a:off x="582480" y="3465000"/>
            <a:ext cx="151812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BC26</a:t>
            </a:r>
            <a:r>
              <a:rPr b="1" lang="zh-TW" sz="1400" spc="-1" strike="noStrike">
                <a:solidFill>
                  <a:srgbClr val="002060"/>
                </a:solidFill>
                <a:latin typeface="Microsoft JhengHei"/>
                <a:ea typeface="Microsoft JhengHei"/>
              </a:rPr>
              <a:t>的通訊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1" name="CustomShape 32"/>
          <p:cNvSpPr/>
          <p:nvPr/>
        </p:nvSpPr>
        <p:spPr>
          <a:xfrm>
            <a:off x="5781240" y="2654640"/>
            <a:ext cx="12128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AT+QCGDEFCONT?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2" name="CustomShape 33"/>
          <p:cNvSpPr/>
          <p:nvPr/>
        </p:nvSpPr>
        <p:spPr>
          <a:xfrm>
            <a:off x="7319160" y="208296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設定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73" name="Google Shape;645;p75" descr=""/>
          <p:cNvPicPr/>
          <p:nvPr/>
        </p:nvPicPr>
        <p:blipFill>
          <a:blip r:embed="rId2"/>
          <a:srcRect l="0" t="9120" r="49672" b="41682"/>
          <a:stretch/>
        </p:blipFill>
        <p:spPr>
          <a:xfrm>
            <a:off x="6050880" y="118440"/>
            <a:ext cx="3007440" cy="1791360"/>
          </a:xfrm>
          <a:prstGeom prst="rect">
            <a:avLst/>
          </a:prstGeom>
          <a:ln>
            <a:noFill/>
          </a:ln>
        </p:spPr>
      </p:pic>
      <p:sp>
        <p:nvSpPr>
          <p:cNvPr id="574" name="CustomShape 34"/>
          <p:cNvSpPr/>
          <p:nvPr/>
        </p:nvSpPr>
        <p:spPr>
          <a:xfrm>
            <a:off x="1276200" y="4306680"/>
            <a:ext cx="201600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AT+QCGDEFCONT=</a:t>
            </a:r>
            <a:r>
              <a:rPr b="0" lang="zh-TW" sz="1000" spc="-1" strike="noStrike">
                <a:solidFill>
                  <a:srgbClr val="000000"/>
                </a:solidFill>
                <a:latin typeface="Calibri"/>
                <a:ea typeface="Calibri"/>
              </a:rPr>
              <a:t>加上查詢結果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5" name="CustomShape 35"/>
          <p:cNvSpPr/>
          <p:nvPr/>
        </p:nvSpPr>
        <p:spPr>
          <a:xfrm>
            <a:off x="1678320" y="3792600"/>
            <a:ext cx="89424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設定</a:t>
            </a: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APN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6" name="CustomShape 36"/>
          <p:cNvSpPr/>
          <p:nvPr/>
        </p:nvSpPr>
        <p:spPr>
          <a:xfrm rot="16200000">
            <a:off x="2701440" y="389052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37"/>
          <p:cNvSpPr/>
          <p:nvPr/>
        </p:nvSpPr>
        <p:spPr>
          <a:xfrm>
            <a:off x="4092480" y="4736880"/>
            <a:ext cx="37274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Calibri"/>
                <a:ea typeface="Calibri"/>
              </a:rPr>
              <a:t>AT+QIOPEN=1,0,"TCP","av119.ddns.net",8089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8" name="CustomShape 38"/>
          <p:cNvSpPr/>
          <p:nvPr/>
        </p:nvSpPr>
        <p:spPr>
          <a:xfrm>
            <a:off x="5446080" y="4897080"/>
            <a:ext cx="329472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Calibri"/>
                <a:ea typeface="Calibri"/>
              </a:rPr>
              <a:t>AT+QISEND=0,26,"av119,yourID,test for BC26"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9" name="CustomShape 39"/>
          <p:cNvSpPr/>
          <p:nvPr/>
        </p:nvSpPr>
        <p:spPr>
          <a:xfrm rot="5400000">
            <a:off x="2973960" y="1041120"/>
            <a:ext cx="304920" cy="4282920"/>
          </a:xfrm>
          <a:prstGeom prst="downArrow">
            <a:avLst>
              <a:gd name="adj1" fmla="val 50000"/>
              <a:gd name="adj2" fmla="val 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40"/>
          <p:cNvSpPr/>
          <p:nvPr/>
        </p:nvSpPr>
        <p:spPr>
          <a:xfrm>
            <a:off x="4942800" y="294840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ESP32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進入休眠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1" name="CustomShape 41"/>
          <p:cNvSpPr/>
          <p:nvPr/>
        </p:nvSpPr>
        <p:spPr>
          <a:xfrm rot="10800000">
            <a:off x="6843240" y="343116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42"/>
          <p:cNvSpPr/>
          <p:nvPr/>
        </p:nvSpPr>
        <p:spPr>
          <a:xfrm>
            <a:off x="829440" y="3054240"/>
            <a:ext cx="304920" cy="399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43"/>
          <p:cNvSpPr/>
          <p:nvPr/>
        </p:nvSpPr>
        <p:spPr>
          <a:xfrm>
            <a:off x="6539400" y="2936880"/>
            <a:ext cx="911880" cy="457920"/>
          </a:xfrm>
          <a:prstGeom prst="roundRect">
            <a:avLst>
              <a:gd name="adj" fmla="val 16667"/>
            </a:avLst>
          </a:prstGeom>
          <a:solidFill>
            <a:srgbClr val="b7cce4"/>
          </a:solidFill>
          <a:ln w="12600">
            <a:solidFill>
              <a:srgbClr val="395e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200" spc="-1" strike="noStrike">
                <a:solidFill>
                  <a:srgbClr val="366092"/>
                </a:solidFill>
                <a:latin typeface="Microsoft JhengHei"/>
                <a:ea typeface="Microsoft JhengHei"/>
              </a:rPr>
              <a:t>關閉連線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4" name="CustomShape 44"/>
          <p:cNvSpPr/>
          <p:nvPr/>
        </p:nvSpPr>
        <p:spPr>
          <a:xfrm rot="5400000">
            <a:off x="6045120" y="3018600"/>
            <a:ext cx="304920" cy="30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de9d8"/>
          </a:solidFill>
          <a:ln w="25560">
            <a:solidFill>
              <a:srgbClr val="fabf8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45"/>
          <p:cNvSpPr/>
          <p:nvPr/>
        </p:nvSpPr>
        <p:spPr>
          <a:xfrm>
            <a:off x="7395480" y="3033360"/>
            <a:ext cx="121284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Calibri"/>
                <a:ea typeface="Calibri"/>
              </a:rPr>
              <a:t>AT+QICLOSE=0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一、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ESP32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簡介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311760" y="1152360"/>
            <a:ext cx="3942360" cy="3903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與現有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UNO, 8266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語法幾乎完全相容。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感測器與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UNO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完全相容。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內建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WiFi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及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BLE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藍芽，簡易室內定位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高達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26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個可用腳位，類比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16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記憶體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4M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雙核心多執行續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OTA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遠端更新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價格便宜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B8A7872-A289-4583-9147-67318400E476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9" name="TextShape 4"/>
          <p:cNvSpPr txBox="1"/>
          <p:nvPr/>
        </p:nvSpPr>
        <p:spPr>
          <a:xfrm>
            <a:off x="4572000" y="1132200"/>
            <a:ext cx="39423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原生無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digitalWrite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指令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外加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Lib</a:t>
            </a:r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即可解決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腳位寫在背面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須參考圖或改用輔助板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有些品牌無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5V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輸出，無法推動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LCM, Servo, Relay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選擇正確品牌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有些品牌太寬，插入麵包板只剩一排可用空間</a:t>
            </a:r>
            <a:br/>
            <a:r>
              <a:rPr b="0" lang="zh-TW" sz="2000" spc="-1" strike="noStrike">
                <a:solidFill>
                  <a:srgbClr val="ff0000"/>
                </a:solidFill>
                <a:latin typeface="Arial"/>
                <a:ea typeface="Arial"/>
              </a:rPr>
              <a:t>選擇正確品牌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Google Shape;117;p21" descr=""/>
          <p:cNvPicPr/>
          <p:nvPr/>
        </p:nvPicPr>
        <p:blipFill>
          <a:blip r:embed="rId1"/>
          <a:stretch/>
        </p:blipFill>
        <p:spPr>
          <a:xfrm>
            <a:off x="7201800" y="4034160"/>
            <a:ext cx="1270440" cy="110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完整連線程式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TextShape 2"/>
          <p:cNvSpPr txBox="1"/>
          <p:nvPr/>
        </p:nvSpPr>
        <p:spPr>
          <a:xfrm>
            <a:off x="311760" y="1152360"/>
            <a:ext cx="8445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結合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DHT11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，透過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NBIOT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傳輸至測試網站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https://bit.ly/3jdkVgE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下載後，壓縮檔內包含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src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是函式庫，須與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.ino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在同一目錄。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77F0058-8EBC-4EC0-B7F8-8C49643ECB1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MQTT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87D489D-6BBF-4577-BD18-41236A701CC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MQTT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輕量資料傳輸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TextShape 2"/>
          <p:cNvSpPr txBox="1"/>
          <p:nvPr/>
        </p:nvSpPr>
        <p:spPr>
          <a:xfrm>
            <a:off x="311760" y="1152360"/>
            <a:ext cx="29862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特點</a:t>
            </a:r>
            <a:br/>
            <a:r>
              <a:rPr b="0" lang="en-US" sz="1800" spc="-1" strike="noStrike">
                <a:solidFill>
                  <a:srgbClr val="595959"/>
                </a:solidFill>
                <a:latin typeface="Microsoft JhengHei"/>
                <a:ea typeface="Microsoft JhengHei"/>
              </a:rPr>
              <a:t>1. </a:t>
            </a:r>
            <a:r>
              <a:rPr b="0" lang="zh-TW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採用 </a:t>
            </a:r>
            <a:r>
              <a:rPr b="1" lang="en-US" sz="1800" spc="-1" strike="noStrike" u="sng">
                <a:solidFill>
                  <a:srgbClr val="0097a7"/>
                </a:solidFill>
                <a:highlight>
                  <a:srgbClr val="f2f2f2"/>
                </a:highlight>
                <a:uFillTx/>
                <a:latin typeface="Microsoft JhengHei"/>
                <a:ea typeface="Microsoft JhengHei"/>
                <a:hlinkClick r:id="rId1"/>
              </a:rPr>
              <a:t>Publish／Subscribe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 的方式，透過 </a:t>
            </a:r>
            <a:r>
              <a:rPr b="1" lang="en-US" sz="18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Broker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 </a:t>
            </a:r>
            <a:r>
              <a:rPr b="0" lang="zh-TW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做訊息溝通</a:t>
            </a:r>
            <a:br/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2.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不須建立伺服器也可產生互動</a:t>
            </a:r>
            <a:br/>
            <a:r>
              <a:rPr b="0" lang="en-US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3.</a:t>
            </a: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傳輸量小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安裝函式庫：</a:t>
            </a:r>
            <a:br/>
            <a:r>
              <a:rPr b="0" lang="zh-TW" sz="1800" spc="-1" strike="noStrike">
                <a:solidFill>
                  <a:srgbClr val="59595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搜尋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0720F9C-3887-4454-AB4D-4C0A31B212F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95" name="Google Shape;679;p78" descr=""/>
          <p:cNvPicPr/>
          <p:nvPr/>
        </p:nvPicPr>
        <p:blipFill>
          <a:blip r:embed="rId2"/>
          <a:stretch/>
        </p:blipFill>
        <p:spPr>
          <a:xfrm>
            <a:off x="3547080" y="1299960"/>
            <a:ext cx="5527440" cy="312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專有名詞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TextShape 2"/>
          <p:cNvSpPr txBox="1"/>
          <p:nvPr/>
        </p:nvSpPr>
        <p:spPr>
          <a:xfrm>
            <a:off x="311760" y="1152360"/>
            <a:ext cx="383724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</a:rPr>
              <a:t>Broker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 </a:t>
            </a:r>
            <a:r>
              <a:rPr b="0" lang="zh-TW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：轉接站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Feed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：資料流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Topic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：主題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Subscribe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：訂閱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publish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：推撥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Dashboard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：主控台</a:t>
            </a:r>
            <a:br/>
            <a:r>
              <a:rPr b="0" lang="en-US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Block</a:t>
            </a:r>
            <a:r>
              <a:rPr b="0" lang="zh-TW" sz="2000" spc="-1" strike="noStrik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</a:rPr>
              <a:t>：需求功能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BFA3E64-949A-4700-BC81-737048679EE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Adafruit IO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註冊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TextShape 2"/>
          <p:cNvSpPr txBox="1"/>
          <p:nvPr/>
        </p:nvSpPr>
        <p:spPr>
          <a:xfrm>
            <a:off x="311760" y="1152360"/>
            <a:ext cx="383724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註冊網址：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https://io.a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d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afruit.com/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取得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user name</a:t>
            </a:r>
            <a:br/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取得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IO key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建立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feed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1. CON  -&gt;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控制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LED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及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58B2129-E2A5-4807-B83E-7D1C6296A87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602" name="Google Shape;694;p80" descr=""/>
          <p:cNvPicPr/>
          <p:nvPr/>
        </p:nvPicPr>
        <p:blipFill>
          <a:blip r:embed="rId4"/>
          <a:stretch/>
        </p:blipFill>
        <p:spPr>
          <a:xfrm>
            <a:off x="4454280" y="70560"/>
            <a:ext cx="4689720" cy="304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建立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Dashboard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311760" y="1152360"/>
            <a:ext cx="383724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建立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Block/Toggle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給開關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LED</a:t>
            </a: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用</a:t>
            </a:r>
            <a:br/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對應指令如圖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B644B2B-D317-462A-8D7F-5952ECF1D178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606" name="Google Shape;702;p81" descr=""/>
          <p:cNvPicPr/>
          <p:nvPr/>
        </p:nvPicPr>
        <p:blipFill>
          <a:blip r:embed="rId1"/>
          <a:stretch/>
        </p:blipFill>
        <p:spPr>
          <a:xfrm>
            <a:off x="3871440" y="901440"/>
            <a:ext cx="4689720" cy="334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MQTT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改變燈號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TextShape 2"/>
          <p:cNvSpPr txBox="1"/>
          <p:nvPr/>
        </p:nvSpPr>
        <p:spPr>
          <a:xfrm>
            <a:off x="311760" y="1152360"/>
            <a:ext cx="3837240" cy="3618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  <a:ea typeface="Arial"/>
              </a:rPr>
              <a:t>範例程式：</a:t>
            </a:r>
            <a:r>
              <a:rPr b="0" lang="en-US" sz="2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https://t.ly/Pq7u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91E8107-F34B-4D59-A903-02CD9E9C28A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其他優勢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311760" y="1152360"/>
            <a:ext cx="81777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想要做影像分析的，可透過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ESP32CAM x Python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學習影像辨識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對於資優學生，可使用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micropython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連結雲端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AI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服務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可完全取代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UNO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，也可讓學生學習雲端服務及</a:t>
            </a:r>
            <a:r>
              <a:rPr b="0" lang="en-US" sz="2000" spc="-1" strike="noStrike">
                <a:solidFill>
                  <a:srgbClr val="595959"/>
                </a:solidFill>
                <a:latin typeface="Arial"/>
                <a:ea typeface="Arial"/>
              </a:rPr>
              <a:t>Python</a:t>
            </a:r>
            <a:r>
              <a:rPr b="0" lang="zh-TW" sz="2000" spc="-1" strike="noStrike">
                <a:solidFill>
                  <a:srgbClr val="595959"/>
                </a:solidFill>
                <a:latin typeface="Arial"/>
                <a:ea typeface="Arial"/>
              </a:rPr>
              <a:t>語言，以利後續更深入的方案。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4A542A6-8D6C-4CD8-A2E2-DE84778D513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74" name="Google Shape;125;p22" descr=""/>
          <p:cNvPicPr/>
          <p:nvPr/>
        </p:nvPicPr>
        <p:blipFill>
          <a:blip r:embed="rId1"/>
          <a:stretch/>
        </p:blipFill>
        <p:spPr>
          <a:xfrm>
            <a:off x="0" y="2696040"/>
            <a:ext cx="9143640" cy="209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ESP</a:t>
            </a:r>
            <a:r>
              <a:rPr b="0" lang="zh-TW" sz="6000" spc="-1" strike="noStrike">
                <a:solidFill>
                  <a:srgbClr val="000000"/>
                </a:solidFill>
                <a:latin typeface="Arial"/>
                <a:ea typeface="Arial"/>
              </a:rPr>
              <a:t>環境建立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D960C88-B5CC-4E33-8661-D0CEEAD50BB6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一、環境設定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>
            <a:noAutofit/>
          </a:bodyPr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下載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 IDE</a:t>
            </a:r>
            <a:br/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https://www.arduino.cc/en/Main/Software</a:t>
            </a:r>
            <a:br/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點選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zip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免安裝包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下載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核心套件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設定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Arduino IDE for ESP32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簡單測試程式：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HelloWorld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8052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ESP32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函式庫安裝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Shape 3"/>
          <p:cNvSpPr txBox="1"/>
          <p:nvPr/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9C4B802-4BCF-4BAD-9787-A8426626EB2C}" type="slidenum">
              <a:rPr b="0" lang="en-US" sz="900" spc="-1" strike="noStrike">
                <a:solidFill>
                  <a:srgbClr val="888888"/>
                </a:solidFill>
                <a:latin typeface="Calibri"/>
                <a:ea typeface="Calibri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281" name="Google Shape;150;p25" descr=""/>
          <p:cNvPicPr/>
          <p:nvPr/>
        </p:nvPicPr>
        <p:blipFill>
          <a:blip r:embed="rId2"/>
          <a:stretch/>
        </p:blipFill>
        <p:spPr>
          <a:xfrm>
            <a:off x="5561640" y="396720"/>
            <a:ext cx="3293280" cy="271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2020-10-17T16:46:18Z</dcterms:modified>
  <cp:revision>1</cp:revision>
  <dc:subject/>
  <dc:title/>
</cp:coreProperties>
</file>